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0" r:id="rId5"/>
    <p:sldMasterId id="2147483692" r:id="rId6"/>
  </p:sldMasterIdLst>
  <p:notesMasterIdLst>
    <p:notesMasterId r:id="rId29"/>
  </p:notesMasterIdLst>
  <p:sldIdLst>
    <p:sldId id="256" r:id="rId7"/>
    <p:sldId id="258" r:id="rId8"/>
    <p:sldId id="266" r:id="rId9"/>
    <p:sldId id="271" r:id="rId10"/>
    <p:sldId id="267" r:id="rId11"/>
    <p:sldId id="274" r:id="rId12"/>
    <p:sldId id="272" r:id="rId13"/>
    <p:sldId id="273" r:id="rId14"/>
    <p:sldId id="277" r:id="rId15"/>
    <p:sldId id="275" r:id="rId16"/>
    <p:sldId id="276" r:id="rId17"/>
    <p:sldId id="264" r:id="rId18"/>
    <p:sldId id="257" r:id="rId19"/>
    <p:sldId id="259" r:id="rId20"/>
    <p:sldId id="260" r:id="rId21"/>
    <p:sldId id="261" r:id="rId22"/>
    <p:sldId id="262" r:id="rId23"/>
    <p:sldId id="263" r:id="rId24"/>
    <p:sldId id="265" r:id="rId25"/>
    <p:sldId id="268" r:id="rId26"/>
    <p:sldId id="269" r:id="rId27"/>
    <p:sldId id="27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208" y="6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BEEF1-AC56-4869-B5FE-151AEA515C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D815FB3-EB0B-4514-AAA5-60E5EFE5029F}">
      <dgm:prSet/>
      <dgm:spPr/>
      <dgm:t>
        <a:bodyPr/>
        <a:lstStyle/>
        <a:p>
          <a:pPr>
            <a:lnSpc>
              <a:spcPct val="100000"/>
            </a:lnSpc>
          </a:pPr>
          <a:r>
            <a:rPr lang="nl-NL"/>
            <a:t>De student kan chronologisch de ontwikkeling van de voedingsmiddelen industrie benoemen in relatie tot globalisering, innovatie en manier van handel/ondernemen</a:t>
          </a:r>
          <a:endParaRPr lang="en-US"/>
        </a:p>
      </dgm:t>
    </dgm:pt>
    <dgm:pt modelId="{4ADF0BF7-2A69-431D-BC5B-DAAD15A042A2}" type="parTrans" cxnId="{BBE0E404-8BBE-4278-A1CC-C14944F4EDA1}">
      <dgm:prSet/>
      <dgm:spPr/>
      <dgm:t>
        <a:bodyPr/>
        <a:lstStyle/>
        <a:p>
          <a:endParaRPr lang="en-US"/>
        </a:p>
      </dgm:t>
    </dgm:pt>
    <dgm:pt modelId="{26293857-7C49-40A0-B185-386ACCDA9021}" type="sibTrans" cxnId="{BBE0E404-8BBE-4278-A1CC-C14944F4EDA1}">
      <dgm:prSet/>
      <dgm:spPr/>
      <dgm:t>
        <a:bodyPr/>
        <a:lstStyle/>
        <a:p>
          <a:endParaRPr lang="en-US"/>
        </a:p>
      </dgm:t>
    </dgm:pt>
    <dgm:pt modelId="{65D4812D-E25B-4666-BE77-60C2EC2B2BD4}">
      <dgm:prSet/>
      <dgm:spPr/>
      <dgm:t>
        <a:bodyPr/>
        <a:lstStyle/>
        <a:p>
          <a:pPr>
            <a:lnSpc>
              <a:spcPct val="100000"/>
            </a:lnSpc>
          </a:pPr>
          <a:r>
            <a:rPr lang="nl-NL"/>
            <a:t>De student kan de 8 elementen benoemen voor de voedselindustrie.</a:t>
          </a:r>
          <a:endParaRPr lang="en-US"/>
        </a:p>
      </dgm:t>
    </dgm:pt>
    <dgm:pt modelId="{70563F70-92DB-4084-8FF0-DA2A46CF7386}" type="parTrans" cxnId="{EBE2882E-2CB9-411C-A01E-8EB25BAE003D}">
      <dgm:prSet/>
      <dgm:spPr/>
      <dgm:t>
        <a:bodyPr/>
        <a:lstStyle/>
        <a:p>
          <a:endParaRPr lang="en-US"/>
        </a:p>
      </dgm:t>
    </dgm:pt>
    <dgm:pt modelId="{18704127-3F00-46FB-BAAA-9EDDC2E1C064}" type="sibTrans" cxnId="{EBE2882E-2CB9-411C-A01E-8EB25BAE003D}">
      <dgm:prSet/>
      <dgm:spPr/>
      <dgm:t>
        <a:bodyPr/>
        <a:lstStyle/>
        <a:p>
          <a:endParaRPr lang="en-US"/>
        </a:p>
      </dgm:t>
    </dgm:pt>
    <dgm:pt modelId="{D6A82A75-14C9-48C5-A609-A9C5B84E078D}">
      <dgm:prSet/>
      <dgm:spPr/>
      <dgm:t>
        <a:bodyPr/>
        <a:lstStyle/>
        <a:p>
          <a:pPr>
            <a:lnSpc>
              <a:spcPct val="100000"/>
            </a:lnSpc>
          </a:pPr>
          <a:r>
            <a:rPr lang="nl-NL"/>
            <a:t>De student kan voorbeelden van veranderingen van produceren en consumeren benoemen</a:t>
          </a:r>
          <a:endParaRPr lang="en-US"/>
        </a:p>
      </dgm:t>
    </dgm:pt>
    <dgm:pt modelId="{6FBC128E-71B9-452F-AFE6-DFDF57650E08}" type="parTrans" cxnId="{FF982956-F073-470F-AE3E-B047576F95E6}">
      <dgm:prSet/>
      <dgm:spPr/>
      <dgm:t>
        <a:bodyPr/>
        <a:lstStyle/>
        <a:p>
          <a:endParaRPr lang="en-US"/>
        </a:p>
      </dgm:t>
    </dgm:pt>
    <dgm:pt modelId="{44D43015-2A82-4916-AD06-34ADBD13F3A2}" type="sibTrans" cxnId="{FF982956-F073-470F-AE3E-B047576F95E6}">
      <dgm:prSet/>
      <dgm:spPr/>
      <dgm:t>
        <a:bodyPr/>
        <a:lstStyle/>
        <a:p>
          <a:endParaRPr lang="en-US"/>
        </a:p>
      </dgm:t>
    </dgm:pt>
    <dgm:pt modelId="{1A316A73-D624-499E-90AF-633F93823852}">
      <dgm:prSet/>
      <dgm:spPr/>
      <dgm:t>
        <a:bodyPr/>
        <a:lstStyle/>
        <a:p>
          <a:pPr>
            <a:lnSpc>
              <a:spcPct val="100000"/>
            </a:lnSpc>
          </a:pPr>
          <a:r>
            <a:rPr lang="nl-NL" dirty="0"/>
            <a:t>De student kan een overzicht van de belangrijkste thema's bij toekomstige bedrijfsontwikkeling in de foodsector benoemen. Uitgangspunten; </a:t>
          </a:r>
          <a:endParaRPr lang="en-US" dirty="0"/>
        </a:p>
      </dgm:t>
    </dgm:pt>
    <dgm:pt modelId="{D066EBB4-202E-4DC1-B4B7-5CF526B365CD}" type="parTrans" cxnId="{A19F7630-F68E-4730-B3DF-17AB4346F7E0}">
      <dgm:prSet/>
      <dgm:spPr/>
      <dgm:t>
        <a:bodyPr/>
        <a:lstStyle/>
        <a:p>
          <a:endParaRPr lang="en-US"/>
        </a:p>
      </dgm:t>
    </dgm:pt>
    <dgm:pt modelId="{FD017DBF-D731-41D5-B41A-FC047EBE9A73}" type="sibTrans" cxnId="{A19F7630-F68E-4730-B3DF-17AB4346F7E0}">
      <dgm:prSet/>
      <dgm:spPr/>
      <dgm:t>
        <a:bodyPr/>
        <a:lstStyle/>
        <a:p>
          <a:endParaRPr lang="en-US"/>
        </a:p>
      </dgm:t>
    </dgm:pt>
    <dgm:pt modelId="{E37435DA-6DE1-7246-A531-0465F461D834}">
      <dgm:prSet/>
      <dgm:spPr/>
      <dgm:t>
        <a:bodyPr/>
        <a:lstStyle/>
        <a:p>
          <a:r>
            <a:rPr lang="nl-NL" dirty="0"/>
            <a:t>Start voedingsleer</a:t>
          </a:r>
        </a:p>
      </dgm:t>
    </dgm:pt>
    <dgm:pt modelId="{62DEE3C1-A197-2944-8EE8-3F1C95095CD4}" type="parTrans" cxnId="{94A41BEC-9037-ED47-99CD-517C7F012CBB}">
      <dgm:prSet/>
      <dgm:spPr/>
      <dgm:t>
        <a:bodyPr/>
        <a:lstStyle/>
        <a:p>
          <a:endParaRPr lang="nl-NL"/>
        </a:p>
      </dgm:t>
    </dgm:pt>
    <dgm:pt modelId="{E2340FA7-9353-484F-A295-A51BB6F2D29C}" type="sibTrans" cxnId="{94A41BEC-9037-ED47-99CD-517C7F012CBB}">
      <dgm:prSet/>
      <dgm:spPr/>
      <dgm:t>
        <a:bodyPr/>
        <a:lstStyle/>
        <a:p>
          <a:endParaRPr lang="nl-NL"/>
        </a:p>
      </dgm:t>
    </dgm:pt>
    <dgm:pt modelId="{769ED902-F95C-7B42-9C8A-754295CDA141}" type="pres">
      <dgm:prSet presAssocID="{29FBEEF1-AC56-4869-B5FE-151AEA515CC4}" presName="linear" presStyleCnt="0">
        <dgm:presLayoutVars>
          <dgm:animLvl val="lvl"/>
          <dgm:resizeHandles val="exact"/>
        </dgm:presLayoutVars>
      </dgm:prSet>
      <dgm:spPr/>
    </dgm:pt>
    <dgm:pt modelId="{0C2433FA-3757-DC48-BA33-9FF475FAB00D}" type="pres">
      <dgm:prSet presAssocID="{9D815FB3-EB0B-4514-AAA5-60E5EFE5029F}" presName="parentText" presStyleLbl="node1" presStyleIdx="0" presStyleCnt="5" custLinFactNeighborY="59532">
        <dgm:presLayoutVars>
          <dgm:chMax val="0"/>
          <dgm:bulletEnabled val="1"/>
        </dgm:presLayoutVars>
      </dgm:prSet>
      <dgm:spPr/>
    </dgm:pt>
    <dgm:pt modelId="{DBA7D4B0-8CE6-FF44-99B5-821924AC7EB0}" type="pres">
      <dgm:prSet presAssocID="{26293857-7C49-40A0-B185-386ACCDA9021}" presName="spacer" presStyleCnt="0"/>
      <dgm:spPr/>
    </dgm:pt>
    <dgm:pt modelId="{A760D5B5-E7BF-4144-B921-35CFBA3693B5}" type="pres">
      <dgm:prSet presAssocID="{65D4812D-E25B-4666-BE77-60C2EC2B2BD4}" presName="parentText" presStyleLbl="node1" presStyleIdx="1" presStyleCnt="5">
        <dgm:presLayoutVars>
          <dgm:chMax val="0"/>
          <dgm:bulletEnabled val="1"/>
        </dgm:presLayoutVars>
      </dgm:prSet>
      <dgm:spPr/>
    </dgm:pt>
    <dgm:pt modelId="{C1B78E84-E006-C244-BED1-B7ED39AC8D9B}" type="pres">
      <dgm:prSet presAssocID="{18704127-3F00-46FB-BAAA-9EDDC2E1C064}" presName="spacer" presStyleCnt="0"/>
      <dgm:spPr/>
    </dgm:pt>
    <dgm:pt modelId="{7BD67CEB-8127-8544-8B58-DAABE7FC9835}" type="pres">
      <dgm:prSet presAssocID="{D6A82A75-14C9-48C5-A609-A9C5B84E078D}" presName="parentText" presStyleLbl="node1" presStyleIdx="2" presStyleCnt="5">
        <dgm:presLayoutVars>
          <dgm:chMax val="0"/>
          <dgm:bulletEnabled val="1"/>
        </dgm:presLayoutVars>
      </dgm:prSet>
      <dgm:spPr/>
    </dgm:pt>
    <dgm:pt modelId="{105B1026-1E19-B340-8C6D-9F519B72ACC2}" type="pres">
      <dgm:prSet presAssocID="{44D43015-2A82-4916-AD06-34ADBD13F3A2}" presName="spacer" presStyleCnt="0"/>
      <dgm:spPr/>
    </dgm:pt>
    <dgm:pt modelId="{70CA0460-62A9-8649-9FB3-45689C9B91E3}" type="pres">
      <dgm:prSet presAssocID="{1A316A73-D624-499E-90AF-633F93823852}" presName="parentText" presStyleLbl="node1" presStyleIdx="3" presStyleCnt="5">
        <dgm:presLayoutVars>
          <dgm:chMax val="0"/>
          <dgm:bulletEnabled val="1"/>
        </dgm:presLayoutVars>
      </dgm:prSet>
      <dgm:spPr/>
    </dgm:pt>
    <dgm:pt modelId="{B26433B0-1D50-3144-AF05-B21C8F5A569D}" type="pres">
      <dgm:prSet presAssocID="{FD017DBF-D731-41D5-B41A-FC047EBE9A73}" presName="spacer" presStyleCnt="0"/>
      <dgm:spPr/>
    </dgm:pt>
    <dgm:pt modelId="{4A951F0F-5F6E-C547-9365-FFB06132FFDA}" type="pres">
      <dgm:prSet presAssocID="{E37435DA-6DE1-7246-A531-0465F461D834}" presName="parentText" presStyleLbl="node1" presStyleIdx="4" presStyleCnt="5">
        <dgm:presLayoutVars>
          <dgm:chMax val="0"/>
          <dgm:bulletEnabled val="1"/>
        </dgm:presLayoutVars>
      </dgm:prSet>
      <dgm:spPr/>
    </dgm:pt>
  </dgm:ptLst>
  <dgm:cxnLst>
    <dgm:cxn modelId="{BBE0E404-8BBE-4278-A1CC-C14944F4EDA1}" srcId="{29FBEEF1-AC56-4869-B5FE-151AEA515CC4}" destId="{9D815FB3-EB0B-4514-AAA5-60E5EFE5029F}" srcOrd="0" destOrd="0" parTransId="{4ADF0BF7-2A69-431D-BC5B-DAAD15A042A2}" sibTransId="{26293857-7C49-40A0-B185-386ACCDA9021}"/>
    <dgm:cxn modelId="{BAB07518-3DCB-B442-8934-8538E6C119F1}" type="presOf" srcId="{1A316A73-D624-499E-90AF-633F93823852}" destId="{70CA0460-62A9-8649-9FB3-45689C9B91E3}" srcOrd="0" destOrd="0" presId="urn:microsoft.com/office/officeart/2005/8/layout/vList2"/>
    <dgm:cxn modelId="{EBE2882E-2CB9-411C-A01E-8EB25BAE003D}" srcId="{29FBEEF1-AC56-4869-B5FE-151AEA515CC4}" destId="{65D4812D-E25B-4666-BE77-60C2EC2B2BD4}" srcOrd="1" destOrd="0" parTransId="{70563F70-92DB-4084-8FF0-DA2A46CF7386}" sibTransId="{18704127-3F00-46FB-BAAA-9EDDC2E1C064}"/>
    <dgm:cxn modelId="{A19F7630-F68E-4730-B3DF-17AB4346F7E0}" srcId="{29FBEEF1-AC56-4869-B5FE-151AEA515CC4}" destId="{1A316A73-D624-499E-90AF-633F93823852}" srcOrd="3" destOrd="0" parTransId="{D066EBB4-202E-4DC1-B4B7-5CF526B365CD}" sibTransId="{FD017DBF-D731-41D5-B41A-FC047EBE9A73}"/>
    <dgm:cxn modelId="{FF982956-F073-470F-AE3E-B047576F95E6}" srcId="{29FBEEF1-AC56-4869-B5FE-151AEA515CC4}" destId="{D6A82A75-14C9-48C5-A609-A9C5B84E078D}" srcOrd="2" destOrd="0" parTransId="{6FBC128E-71B9-452F-AFE6-DFDF57650E08}" sibTransId="{44D43015-2A82-4916-AD06-34ADBD13F3A2}"/>
    <dgm:cxn modelId="{8DFF8160-FD41-7348-88BB-E3A551018600}" type="presOf" srcId="{E37435DA-6DE1-7246-A531-0465F461D834}" destId="{4A951F0F-5F6E-C547-9365-FFB06132FFDA}" srcOrd="0" destOrd="0" presId="urn:microsoft.com/office/officeart/2005/8/layout/vList2"/>
    <dgm:cxn modelId="{42EC4573-D992-3D49-9BF6-EC3129F9324D}" type="presOf" srcId="{29FBEEF1-AC56-4869-B5FE-151AEA515CC4}" destId="{769ED902-F95C-7B42-9C8A-754295CDA141}" srcOrd="0" destOrd="0" presId="urn:microsoft.com/office/officeart/2005/8/layout/vList2"/>
    <dgm:cxn modelId="{042BADA1-9AF4-5344-82BC-ED0538858869}" type="presOf" srcId="{D6A82A75-14C9-48C5-A609-A9C5B84E078D}" destId="{7BD67CEB-8127-8544-8B58-DAABE7FC9835}" srcOrd="0" destOrd="0" presId="urn:microsoft.com/office/officeart/2005/8/layout/vList2"/>
    <dgm:cxn modelId="{3C60F3C5-209B-5242-95A0-886140591362}" type="presOf" srcId="{65D4812D-E25B-4666-BE77-60C2EC2B2BD4}" destId="{A760D5B5-E7BF-4144-B921-35CFBA3693B5}" srcOrd="0" destOrd="0" presId="urn:microsoft.com/office/officeart/2005/8/layout/vList2"/>
    <dgm:cxn modelId="{94A41BEC-9037-ED47-99CD-517C7F012CBB}" srcId="{29FBEEF1-AC56-4869-B5FE-151AEA515CC4}" destId="{E37435DA-6DE1-7246-A531-0465F461D834}" srcOrd="4" destOrd="0" parTransId="{62DEE3C1-A197-2944-8EE8-3F1C95095CD4}" sibTransId="{E2340FA7-9353-484F-A295-A51BB6F2D29C}"/>
    <dgm:cxn modelId="{277BFFFB-ADA9-2E49-B14A-1B866AD255FE}" type="presOf" srcId="{9D815FB3-EB0B-4514-AAA5-60E5EFE5029F}" destId="{0C2433FA-3757-DC48-BA33-9FF475FAB00D}" srcOrd="0" destOrd="0" presId="urn:microsoft.com/office/officeart/2005/8/layout/vList2"/>
    <dgm:cxn modelId="{E423A623-019D-5848-B82B-C266B5830F6D}" type="presParOf" srcId="{769ED902-F95C-7B42-9C8A-754295CDA141}" destId="{0C2433FA-3757-DC48-BA33-9FF475FAB00D}" srcOrd="0" destOrd="0" presId="urn:microsoft.com/office/officeart/2005/8/layout/vList2"/>
    <dgm:cxn modelId="{1CA69455-6F59-054A-964A-E39B17E8FB29}" type="presParOf" srcId="{769ED902-F95C-7B42-9C8A-754295CDA141}" destId="{DBA7D4B0-8CE6-FF44-99B5-821924AC7EB0}" srcOrd="1" destOrd="0" presId="urn:microsoft.com/office/officeart/2005/8/layout/vList2"/>
    <dgm:cxn modelId="{E2493B0F-670C-5E46-BA92-F04A7022D33B}" type="presParOf" srcId="{769ED902-F95C-7B42-9C8A-754295CDA141}" destId="{A760D5B5-E7BF-4144-B921-35CFBA3693B5}" srcOrd="2" destOrd="0" presId="urn:microsoft.com/office/officeart/2005/8/layout/vList2"/>
    <dgm:cxn modelId="{C1263E27-5B75-DA4A-886F-E69E91D5FB81}" type="presParOf" srcId="{769ED902-F95C-7B42-9C8A-754295CDA141}" destId="{C1B78E84-E006-C244-BED1-B7ED39AC8D9B}" srcOrd="3" destOrd="0" presId="urn:microsoft.com/office/officeart/2005/8/layout/vList2"/>
    <dgm:cxn modelId="{8F93857C-EA44-A148-A3AB-B3590674BF0F}" type="presParOf" srcId="{769ED902-F95C-7B42-9C8A-754295CDA141}" destId="{7BD67CEB-8127-8544-8B58-DAABE7FC9835}" srcOrd="4" destOrd="0" presId="urn:microsoft.com/office/officeart/2005/8/layout/vList2"/>
    <dgm:cxn modelId="{C95128E5-A96D-C843-B9D0-C6126769B1E6}" type="presParOf" srcId="{769ED902-F95C-7B42-9C8A-754295CDA141}" destId="{105B1026-1E19-B340-8C6D-9F519B72ACC2}" srcOrd="5" destOrd="0" presId="urn:microsoft.com/office/officeart/2005/8/layout/vList2"/>
    <dgm:cxn modelId="{7ED25420-7F4F-3C46-B975-CEE4DF31A549}" type="presParOf" srcId="{769ED902-F95C-7B42-9C8A-754295CDA141}" destId="{70CA0460-62A9-8649-9FB3-45689C9B91E3}" srcOrd="6" destOrd="0" presId="urn:microsoft.com/office/officeart/2005/8/layout/vList2"/>
    <dgm:cxn modelId="{42EA2503-58A9-4749-A773-0E5A229DE452}" type="presParOf" srcId="{769ED902-F95C-7B42-9C8A-754295CDA141}" destId="{B26433B0-1D50-3144-AF05-B21C8F5A569D}" srcOrd="7" destOrd="0" presId="urn:microsoft.com/office/officeart/2005/8/layout/vList2"/>
    <dgm:cxn modelId="{913B46CC-3E78-8747-AE3B-FA4A492D17B5}" type="presParOf" srcId="{769ED902-F95C-7B42-9C8A-754295CDA141}" destId="{4A951F0F-5F6E-C547-9365-FFB06132FFD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433FA-3757-DC48-BA33-9FF475FAB00D}">
      <dsp:nvSpPr>
        <dsp:cNvPr id="0" name=""/>
        <dsp:cNvSpPr/>
      </dsp:nvSpPr>
      <dsp:spPr>
        <a:xfrm>
          <a:off x="0" y="132094"/>
          <a:ext cx="6513603" cy="109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nl-NL" sz="1800" kern="1200"/>
            <a:t>De student kan chronologisch de ontwikkeling van de voedingsmiddelen industrie benoemen in relatie tot globalisering, innovatie en manier van handel/ondernemen</a:t>
          </a:r>
          <a:endParaRPr lang="en-US" sz="1800" kern="1200"/>
        </a:p>
      </dsp:txBody>
      <dsp:txXfrm>
        <a:off x="53459" y="185553"/>
        <a:ext cx="6406685" cy="988202"/>
      </dsp:txXfrm>
    </dsp:sp>
    <dsp:sp modelId="{A760D5B5-E7BF-4144-B921-35CFBA3693B5}">
      <dsp:nvSpPr>
        <dsp:cNvPr id="0" name=""/>
        <dsp:cNvSpPr/>
      </dsp:nvSpPr>
      <dsp:spPr>
        <a:xfrm>
          <a:off x="0" y="1248193"/>
          <a:ext cx="6513603" cy="109512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nl-NL" sz="1800" kern="1200"/>
            <a:t>De student kan de 8 elementen benoemen voor de voedselindustrie.</a:t>
          </a:r>
          <a:endParaRPr lang="en-US" sz="1800" kern="1200"/>
        </a:p>
      </dsp:txBody>
      <dsp:txXfrm>
        <a:off x="53459" y="1301652"/>
        <a:ext cx="6406685" cy="988202"/>
      </dsp:txXfrm>
    </dsp:sp>
    <dsp:sp modelId="{7BD67CEB-8127-8544-8B58-DAABE7FC9835}">
      <dsp:nvSpPr>
        <dsp:cNvPr id="0" name=""/>
        <dsp:cNvSpPr/>
      </dsp:nvSpPr>
      <dsp:spPr>
        <a:xfrm>
          <a:off x="0" y="2395153"/>
          <a:ext cx="6513603" cy="10951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nl-NL" sz="1800" kern="1200"/>
            <a:t>De student kan voorbeelden van veranderingen van produceren en consumeren benoemen</a:t>
          </a:r>
          <a:endParaRPr lang="en-US" sz="1800" kern="1200"/>
        </a:p>
      </dsp:txBody>
      <dsp:txXfrm>
        <a:off x="53459" y="2448612"/>
        <a:ext cx="6406685" cy="988202"/>
      </dsp:txXfrm>
    </dsp:sp>
    <dsp:sp modelId="{70CA0460-62A9-8649-9FB3-45689C9B91E3}">
      <dsp:nvSpPr>
        <dsp:cNvPr id="0" name=""/>
        <dsp:cNvSpPr/>
      </dsp:nvSpPr>
      <dsp:spPr>
        <a:xfrm>
          <a:off x="0" y="3542113"/>
          <a:ext cx="6513603" cy="109512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nl-NL" sz="1800" kern="1200" dirty="0"/>
            <a:t>De student kan een overzicht van de belangrijkste thema's bij toekomstige bedrijfsontwikkeling in de foodsector benoemen. Uitgangspunten; </a:t>
          </a:r>
          <a:endParaRPr lang="en-US" sz="1800" kern="1200" dirty="0"/>
        </a:p>
      </dsp:txBody>
      <dsp:txXfrm>
        <a:off x="53459" y="3595572"/>
        <a:ext cx="6406685" cy="988202"/>
      </dsp:txXfrm>
    </dsp:sp>
    <dsp:sp modelId="{4A951F0F-5F6E-C547-9365-FFB06132FFDA}">
      <dsp:nvSpPr>
        <dsp:cNvPr id="0" name=""/>
        <dsp:cNvSpPr/>
      </dsp:nvSpPr>
      <dsp:spPr>
        <a:xfrm>
          <a:off x="0" y="4689073"/>
          <a:ext cx="6513603" cy="10951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dirty="0"/>
            <a:t>Start voedingsleer</a:t>
          </a:r>
        </a:p>
      </dsp:txBody>
      <dsp:txXfrm>
        <a:off x="53459" y="4742532"/>
        <a:ext cx="6406685" cy="9882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078C6-BAF7-8F4C-BC56-9656705871B5}" type="datetimeFigureOut">
              <a:rPr lang="nl-NL" smtClean="0"/>
              <a:t>06-12-19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A7D61-6E6E-414F-AACC-6AD3FF18D664}" type="slidenum">
              <a:rPr lang="nl-NL" smtClean="0"/>
              <a:t>‹nr.›</a:t>
            </a:fld>
            <a:endParaRPr lang="nl-NL"/>
          </a:p>
        </p:txBody>
      </p:sp>
    </p:spTree>
    <p:extLst>
      <p:ext uri="{BB962C8B-B14F-4D97-AF65-F5344CB8AC3E}">
        <p14:creationId xmlns:p14="http://schemas.microsoft.com/office/powerpoint/2010/main" val="29351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Slapen en ademhaling filmpje Faye 15 minuten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A5B7-1DAE-9B4D-A466-B1D279E484C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03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minuten Mariska</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A5B7-1DAE-9B4D-A466-B1D279E484C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57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4B95D-4BEF-7341-ACFA-92EDD696B8C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D2D41E2-8488-604A-A278-DBF039CB8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8A69FA-9316-F94D-8982-DEA6522253EB}"/>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5" name="Tijdelijke aanduiding voor voettekst 4">
            <a:extLst>
              <a:ext uri="{FF2B5EF4-FFF2-40B4-BE49-F238E27FC236}">
                <a16:creationId xmlns:a16="http://schemas.microsoft.com/office/drawing/2014/main" id="{BD72FB98-B6EE-9446-971B-0722F254C61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1CCB45C-385A-C34B-B68E-94188D21F5B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236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5A2A2-ADDA-6242-B911-009786FC6D0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4090C6D-97A9-BC46-A58D-982F9B45292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F1BCB1-13F5-9D49-972B-3D20DE28FFA4}"/>
              </a:ext>
            </a:extLst>
          </p:cNvPr>
          <p:cNvSpPr>
            <a:spLocks noGrp="1"/>
          </p:cNvSpPr>
          <p:nvPr>
            <p:ph type="dt" sz="half" idx="10"/>
          </p:nvPr>
        </p:nvSpPr>
        <p:spPr/>
        <p:txBody>
          <a:bodyPr/>
          <a:lstStyle/>
          <a:p>
            <a:fld id="{55C6B4A9-1611-4792-9094-5F34BCA07E0B}" type="datetimeFigureOut">
              <a:rPr lang="en-US" smtClean="0"/>
              <a:t>12/6/19</a:t>
            </a:fld>
            <a:endParaRPr lang="en-US" dirty="0"/>
          </a:p>
        </p:txBody>
      </p:sp>
      <p:sp>
        <p:nvSpPr>
          <p:cNvPr id="5" name="Tijdelijke aanduiding voor voettekst 4">
            <a:extLst>
              <a:ext uri="{FF2B5EF4-FFF2-40B4-BE49-F238E27FC236}">
                <a16:creationId xmlns:a16="http://schemas.microsoft.com/office/drawing/2014/main" id="{1E1B3459-8F85-4147-BB58-C9E47BC8925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85B6D9B-CE37-9B49-BC02-F0FF6631F078}"/>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36376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8288B9A-B9E8-6640-8DF8-A97FEBD897A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24C9924-9357-C64E-9C14-BF29B6446B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2E6549-E2BF-1C41-B370-1CCA06CF010C}"/>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5" name="Tijdelijke aanduiding voor voettekst 4">
            <a:extLst>
              <a:ext uri="{FF2B5EF4-FFF2-40B4-BE49-F238E27FC236}">
                <a16:creationId xmlns:a16="http://schemas.microsoft.com/office/drawing/2014/main" id="{A5D9C491-0B54-C347-A1F1-07FB9141B11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CF3C6FA-C87F-664C-A993-8EF8964C497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7094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7DC76-C426-EE46-A07A-C0D486FD20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1E94B64-1971-7B44-94A4-8F4456330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A1E355-A3B2-FF48-9DA1-521E6EA48D7A}"/>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5" name="Tijdelijke aanduiding voor voettekst 4">
            <a:extLst>
              <a:ext uri="{FF2B5EF4-FFF2-40B4-BE49-F238E27FC236}">
                <a16:creationId xmlns:a16="http://schemas.microsoft.com/office/drawing/2014/main" id="{25EB79F7-5343-8944-A4C5-3EA9C5589B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BB2253-1179-F047-AC64-5F5F832A77D0}"/>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189699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34561-D34C-F64D-BD2F-9E2ED176AD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A62F18-E3AB-2449-9E58-474D74ED0CC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87FB82-3002-DF46-8427-6A4CDFA62EBA}"/>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5" name="Tijdelijke aanduiding voor voettekst 4">
            <a:extLst>
              <a:ext uri="{FF2B5EF4-FFF2-40B4-BE49-F238E27FC236}">
                <a16:creationId xmlns:a16="http://schemas.microsoft.com/office/drawing/2014/main" id="{2697A76D-BF6F-C64C-8174-FA628E83B7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D86FE3-F8CB-1B43-BBBD-A911EA97EFE1}"/>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775704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E32F6-FAFF-914E-8B98-82837BDF2F5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8A83F48-287F-B54F-89D3-A532EE78A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B15388E-1D43-AB45-86C3-EAAF2D5B3B08}"/>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5" name="Tijdelijke aanduiding voor voettekst 4">
            <a:extLst>
              <a:ext uri="{FF2B5EF4-FFF2-40B4-BE49-F238E27FC236}">
                <a16:creationId xmlns:a16="http://schemas.microsoft.com/office/drawing/2014/main" id="{047DA65A-15D5-CD4A-B131-7C1AD2DE78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938AF7-836A-E549-8BA9-14566A6544E5}"/>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67712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20621-73A5-C04C-B73D-BA44C6CA70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2EFA3FF-0281-E340-9B10-51CCABA27B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C27066-8C3F-6441-8845-2236E00DEE8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D8E249E-CBC3-4A40-98B9-4856AD9E6153}"/>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6" name="Tijdelijke aanduiding voor voettekst 5">
            <a:extLst>
              <a:ext uri="{FF2B5EF4-FFF2-40B4-BE49-F238E27FC236}">
                <a16:creationId xmlns:a16="http://schemas.microsoft.com/office/drawing/2014/main" id="{5E59EAC6-AAA1-104B-B4DC-680DDC176B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1F0F3A-327E-1248-AC42-91952F6D5957}"/>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377607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90123-C248-AD46-B365-C8124605982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C09D536-6A02-FE4F-AE4C-8CB6069BA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EDFB780-B801-FF43-B292-A8314EA625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E07032C-2743-1049-83BF-798453DE8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3FE6A26-07B1-3D41-AA3F-3FB0F5E0DCB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9064FA5-F9CA-8048-862D-78C35BD8637C}"/>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8" name="Tijdelijke aanduiding voor voettekst 7">
            <a:extLst>
              <a:ext uri="{FF2B5EF4-FFF2-40B4-BE49-F238E27FC236}">
                <a16:creationId xmlns:a16="http://schemas.microsoft.com/office/drawing/2014/main" id="{1E0EC7E5-2D4C-6142-BAD2-50FBA82235F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281875C-3B3C-6F47-B614-88238F29548E}"/>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7082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B990F-82B2-7D42-B0D4-08A92A3050A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AAD1018-3213-DC47-9820-0DA3C4B80520}"/>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4" name="Tijdelijke aanduiding voor voettekst 3">
            <a:extLst>
              <a:ext uri="{FF2B5EF4-FFF2-40B4-BE49-F238E27FC236}">
                <a16:creationId xmlns:a16="http://schemas.microsoft.com/office/drawing/2014/main" id="{9D1C09A1-791D-E548-9EDA-42399E3739E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6E42E7-4D85-5B45-9490-1EF9B43744A2}"/>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326726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5AB9B56-648E-824B-BC56-C1FB1EEE2035}"/>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3" name="Tijdelijke aanduiding voor voettekst 2">
            <a:extLst>
              <a:ext uri="{FF2B5EF4-FFF2-40B4-BE49-F238E27FC236}">
                <a16:creationId xmlns:a16="http://schemas.microsoft.com/office/drawing/2014/main" id="{1C5CF680-42DD-3D47-8DE3-BC036AE6312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9FE75EF-3DBA-9A47-A2B7-EC94E7225FBB}"/>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101286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C769F-CF2F-6749-81BB-C3B16A66647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3AA8061-6853-5F4F-B0F7-00C042325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5E6AB3F-114C-AD4B-982B-38CE11037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43E4FC-5CC4-644C-9C77-17BA5B1CB6F1}"/>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6" name="Tijdelijke aanduiding voor voettekst 5">
            <a:extLst>
              <a:ext uri="{FF2B5EF4-FFF2-40B4-BE49-F238E27FC236}">
                <a16:creationId xmlns:a16="http://schemas.microsoft.com/office/drawing/2014/main" id="{D7E8E7B7-7ED3-B045-8AD5-2D5AB30621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3BFCF0-6790-B54E-9C6D-1AEB79B252DE}"/>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329753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2BEC4-FF57-CD47-AF8C-A31BF340F7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0F3C1F-3434-524F-89A8-AE027F7CA7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238B08-C3A4-8D4C-AEDC-371302B221EA}"/>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5" name="Tijdelijke aanduiding voor voettekst 4">
            <a:extLst>
              <a:ext uri="{FF2B5EF4-FFF2-40B4-BE49-F238E27FC236}">
                <a16:creationId xmlns:a16="http://schemas.microsoft.com/office/drawing/2014/main" id="{0A14484A-00E9-424F-BFF4-3E85C98C8DB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901E5DF-4271-A74B-8EED-345FD257D1C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5457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D6214-F5C0-EE43-A19C-CC9C326F55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801C48F-B5FC-8C4B-8805-20B8CD858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457B8EC-D1F8-944F-B097-CBFBEF6CE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E8971B-ACE1-3540-B702-40050C3D35EA}"/>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6" name="Tijdelijke aanduiding voor voettekst 5">
            <a:extLst>
              <a:ext uri="{FF2B5EF4-FFF2-40B4-BE49-F238E27FC236}">
                <a16:creationId xmlns:a16="http://schemas.microsoft.com/office/drawing/2014/main" id="{3422B36F-B60F-F245-A68F-352D7F0C20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E9407E-C523-734B-A313-7684F22D21EA}"/>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398724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67452-F79A-C14F-BCA9-F640B58947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7618C8F-DB25-C641-A66F-93C2BD3AF9E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A216D7-D54B-E743-AA9C-EC2D18A46E6F}"/>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5" name="Tijdelijke aanduiding voor voettekst 4">
            <a:extLst>
              <a:ext uri="{FF2B5EF4-FFF2-40B4-BE49-F238E27FC236}">
                <a16:creationId xmlns:a16="http://schemas.microsoft.com/office/drawing/2014/main" id="{2AB06F40-ACBC-9443-AE60-C3234C3FD8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4D5E43-B225-BC45-923F-B932D2CFC2F2}"/>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182442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27A59DD-1C19-DD4B-893A-6A35EEA6B98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32C755B-AB13-E54F-B90C-B7D7D4B3A59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A76553-D34C-1146-8380-D32F8799274B}"/>
              </a:ext>
            </a:extLst>
          </p:cNvPr>
          <p:cNvSpPr>
            <a:spLocks noGrp="1"/>
          </p:cNvSpPr>
          <p:nvPr>
            <p:ph type="dt" sz="half" idx="10"/>
          </p:nvPr>
        </p:nvSpPr>
        <p:spPr/>
        <p:txBody>
          <a:bodyPr/>
          <a:lstStyle/>
          <a:p>
            <a:fld id="{F1046F69-0600-C14C-8351-BD36693E76F5}" type="datetimeFigureOut">
              <a:rPr lang="nl-NL" smtClean="0"/>
              <a:t>06-12-19</a:t>
            </a:fld>
            <a:endParaRPr lang="nl-NL"/>
          </a:p>
        </p:txBody>
      </p:sp>
      <p:sp>
        <p:nvSpPr>
          <p:cNvPr id="5" name="Tijdelijke aanduiding voor voettekst 4">
            <a:extLst>
              <a:ext uri="{FF2B5EF4-FFF2-40B4-BE49-F238E27FC236}">
                <a16:creationId xmlns:a16="http://schemas.microsoft.com/office/drawing/2014/main" id="{AD16AFCE-5ECF-3F49-819E-1781A9DB4C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0207FA-0BB4-B048-BA2B-F45B813505EC}"/>
              </a:ext>
            </a:extLst>
          </p:cNvPr>
          <p:cNvSpPr>
            <a:spLocks noGrp="1"/>
          </p:cNvSpPr>
          <p:nvPr>
            <p:ph type="sldNum" sz="quarter" idx="12"/>
          </p:nvPr>
        </p:nvSpPr>
        <p:spPr/>
        <p:txBody>
          <a:bodyPr/>
          <a:lstStyle/>
          <a:p>
            <a:fld id="{89CEF0F2-6464-5741-9400-464EF3BC4DCE}" type="slidenum">
              <a:rPr lang="nl-NL" smtClean="0"/>
              <a:t>‹nr.›</a:t>
            </a:fld>
            <a:endParaRPr lang="nl-NL"/>
          </a:p>
        </p:txBody>
      </p:sp>
    </p:spTree>
    <p:extLst>
      <p:ext uri="{BB962C8B-B14F-4D97-AF65-F5344CB8AC3E}">
        <p14:creationId xmlns:p14="http://schemas.microsoft.com/office/powerpoint/2010/main" val="98769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E7D-A9F7-324B-B4FB-DD9E0E8DD0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AE962A-2D30-4A4B-8076-419688E7B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2A572C3-4E26-454B-83DB-D850AC966491}"/>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5" name="Tijdelijke aanduiding voor voettekst 4">
            <a:extLst>
              <a:ext uri="{FF2B5EF4-FFF2-40B4-BE49-F238E27FC236}">
                <a16:creationId xmlns:a16="http://schemas.microsoft.com/office/drawing/2014/main" id="{187690DE-2437-8747-B61E-0B781FA44B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69A188-5BA1-6B48-BA19-F4B1AC1288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0222605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6EF48-1E9C-E348-A11B-9D8780C801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213D68-1576-F14C-A29B-E081020AA4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51A68B-84A6-834C-9BA4-E801702527B5}"/>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5" name="Tijdelijke aanduiding voor voettekst 4">
            <a:extLst>
              <a:ext uri="{FF2B5EF4-FFF2-40B4-BE49-F238E27FC236}">
                <a16:creationId xmlns:a16="http://schemas.microsoft.com/office/drawing/2014/main" id="{8E6EC6C6-997F-E449-91AB-C9F1A752C37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5C15098-F19E-BA48-9349-03F5558E076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0810703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444D6-B1FF-8342-8451-4988694CF5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C7FFE51-7C27-E24A-BE7C-CD4BE716A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A17B32-01DB-774A-B677-A483D548B32C}"/>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5" name="Tijdelijke aanduiding voor voettekst 4">
            <a:extLst>
              <a:ext uri="{FF2B5EF4-FFF2-40B4-BE49-F238E27FC236}">
                <a16:creationId xmlns:a16="http://schemas.microsoft.com/office/drawing/2014/main" id="{C7B2C469-FFA0-184E-8CA6-B36AB63B189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DBAB05-C541-C44F-A703-7F6F14D5103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7315693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CAE0A-0EA0-BA4B-AD2A-FA1FCA38DC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FFBA3D-A6BF-A74F-86E4-7BF90A1435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E3F780-DA0C-E24D-9B2A-3199729727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C61C8E-C385-A544-8C8C-9E6D8BEA096A}"/>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6" name="Tijdelijke aanduiding voor voettekst 5">
            <a:extLst>
              <a:ext uri="{FF2B5EF4-FFF2-40B4-BE49-F238E27FC236}">
                <a16:creationId xmlns:a16="http://schemas.microsoft.com/office/drawing/2014/main" id="{171C211C-BBB5-794F-8278-19AD9D8E49C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785098E-4B5D-444E-BAF7-61E9BE06BB8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039214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9946F-83A9-C94F-A6A0-35D8EE12A4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80FD02-069E-BA44-B149-1E07A8DE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BAAEEFD-B70A-914C-8A41-BE380AE8289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3D8146-0F83-6947-BB72-E6655BCCE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125835-ED62-C44E-9FCC-75531A180B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B4CB75-2977-4146-A165-C4E4B340924B}"/>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8" name="Tijdelijke aanduiding voor voettekst 7">
            <a:extLst>
              <a:ext uri="{FF2B5EF4-FFF2-40B4-BE49-F238E27FC236}">
                <a16:creationId xmlns:a16="http://schemas.microsoft.com/office/drawing/2014/main" id="{DA1F0BAA-6729-E644-9308-17DB6A84E037}"/>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0C1D5798-F3DB-E345-A2E1-C09B90CE26A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657119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3501E-FDE1-D249-8241-EC952180CB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C9BE43-B9F3-6443-A221-46F144F8454B}"/>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4" name="Tijdelijke aanduiding voor voettekst 3">
            <a:extLst>
              <a:ext uri="{FF2B5EF4-FFF2-40B4-BE49-F238E27FC236}">
                <a16:creationId xmlns:a16="http://schemas.microsoft.com/office/drawing/2014/main" id="{78DCCE8C-3D79-CA42-BB00-40A7E08166C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F45F9CB8-B7B1-CD4F-8006-FEB4395227C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3950091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B42560-B8A3-0947-8C2D-8712E4722A9D}"/>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3" name="Tijdelijke aanduiding voor voettekst 2">
            <a:extLst>
              <a:ext uri="{FF2B5EF4-FFF2-40B4-BE49-F238E27FC236}">
                <a16:creationId xmlns:a16="http://schemas.microsoft.com/office/drawing/2014/main" id="{8152C4B5-6840-FB4B-B1C5-9B72AAE4017A}"/>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51020028-A8CB-EE4A-9DAB-B03B62F7F69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250135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20FDC-CB18-274E-8F09-F239D7D0D89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D709217-E68A-EE4D-B5FC-26E85E9C2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654DC3-3B6D-2249-B651-0E5FA5964375}"/>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5" name="Tijdelijke aanduiding voor voettekst 4">
            <a:extLst>
              <a:ext uri="{FF2B5EF4-FFF2-40B4-BE49-F238E27FC236}">
                <a16:creationId xmlns:a16="http://schemas.microsoft.com/office/drawing/2014/main" id="{CF7A69EA-DA00-F14B-B390-C29ACC50636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6ECF8EA5-9074-3D4A-9BD1-3865D5722AF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82221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4E6C3-90DF-4043-9CF4-38CC9BAF0D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1EAC05-44B9-9443-B6D9-3E25FE3A2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4118E09-C1C5-D545-A745-854388A7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B47E38-19CC-514F-952F-553E311F4EA4}"/>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6" name="Tijdelijke aanduiding voor voettekst 5">
            <a:extLst>
              <a:ext uri="{FF2B5EF4-FFF2-40B4-BE49-F238E27FC236}">
                <a16:creationId xmlns:a16="http://schemas.microsoft.com/office/drawing/2014/main" id="{B619864F-D44E-EB4A-A411-408EE99CB85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94A309F-FDF8-D046-8987-52757CB1304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917537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550D-1804-0048-A7B7-597A21248D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3B3D71-52CA-8B40-9D2B-8ED648E4A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068005-2ABC-BD4D-A912-36268444E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44E45F-1DCD-E24C-B827-DA63F2A61750}"/>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6" name="Tijdelijke aanduiding voor voettekst 5">
            <a:extLst>
              <a:ext uri="{FF2B5EF4-FFF2-40B4-BE49-F238E27FC236}">
                <a16:creationId xmlns:a16="http://schemas.microsoft.com/office/drawing/2014/main" id="{82C6182F-1D00-C54C-ADC6-19CD83E4378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98B31C6-7253-9145-8BEF-617B45F5F09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6990454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E0780-3576-F64D-8D6D-245DE62EC30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8D30DCB-950A-7C4F-AAD4-88A0CFB255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49FB5D-C47B-1D4E-871C-1E73AA09CAF3}"/>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5" name="Tijdelijke aanduiding voor voettekst 4">
            <a:extLst>
              <a:ext uri="{FF2B5EF4-FFF2-40B4-BE49-F238E27FC236}">
                <a16:creationId xmlns:a16="http://schemas.microsoft.com/office/drawing/2014/main" id="{44463034-040D-0540-A1C2-57DF56DA609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16EF21C-30BE-8043-A867-0328EAA13C2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8816318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5A2F779-539B-A045-99BE-55DDA78347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3018FD-008A-134E-9472-75A732B6E3C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E9370E-C398-0C4D-991E-B6326E868B53}"/>
              </a:ext>
            </a:extLst>
          </p:cNvPr>
          <p:cNvSpPr>
            <a:spLocks noGrp="1"/>
          </p:cNvSpPr>
          <p:nvPr>
            <p:ph type="dt" sz="half" idx="10"/>
          </p:nvPr>
        </p:nvSpPr>
        <p:spPr/>
        <p:txBody>
          <a:bodyPr/>
          <a:lstStyle/>
          <a:p>
            <a:fld id="{62D6E202-B606-4609-B914-27C9371A1F6D}" type="datetime1">
              <a:rPr lang="en-US" smtClean="0"/>
              <a:t>12/6/19</a:t>
            </a:fld>
            <a:endParaRPr lang="en-US" dirty="0"/>
          </a:p>
        </p:txBody>
      </p:sp>
      <p:sp>
        <p:nvSpPr>
          <p:cNvPr id="5" name="Tijdelijke aanduiding voor voettekst 4">
            <a:extLst>
              <a:ext uri="{FF2B5EF4-FFF2-40B4-BE49-F238E27FC236}">
                <a16:creationId xmlns:a16="http://schemas.microsoft.com/office/drawing/2014/main" id="{5A6CA993-BA29-7E4D-9F3D-A2C156A3CEB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05AA4D-0458-C046-B7B5-B5ED16C9E85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058752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5D699-4B6E-9E49-8217-AF9581B5E8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1ECE4CD-2DBF-0B47-8FD7-7C0CD856007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A33270-53B0-5B48-99FB-6F17C89AEFB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F11EEE8-9B53-F84A-9EA0-C1EBE8A46634}"/>
              </a:ext>
            </a:extLst>
          </p:cNvPr>
          <p:cNvSpPr>
            <a:spLocks noGrp="1"/>
          </p:cNvSpPr>
          <p:nvPr>
            <p:ph type="dt" sz="half" idx="10"/>
          </p:nvPr>
        </p:nvSpPr>
        <p:spPr/>
        <p:txBody>
          <a:bodyPr/>
          <a:lstStyle/>
          <a:p>
            <a:fld id="{EB712588-04B1-427B-82EE-E8DB90309F08}" type="datetimeFigureOut">
              <a:rPr lang="en-US" smtClean="0"/>
              <a:t>12/6/19</a:t>
            </a:fld>
            <a:endParaRPr lang="en-US" dirty="0"/>
          </a:p>
        </p:txBody>
      </p:sp>
      <p:sp>
        <p:nvSpPr>
          <p:cNvPr id="6" name="Tijdelijke aanduiding voor voettekst 5">
            <a:extLst>
              <a:ext uri="{FF2B5EF4-FFF2-40B4-BE49-F238E27FC236}">
                <a16:creationId xmlns:a16="http://schemas.microsoft.com/office/drawing/2014/main" id="{5D385F14-C24F-6441-AD04-367F9C2867E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4BE74D8A-1DA0-3D40-B6C7-456D7C89A936}"/>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49882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BC8F4-14C2-A34B-959F-EDDB76CD7D4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9CCABFD-C15B-B740-99B4-91E03DE8F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2E045E-8D65-5546-815F-EDD186B0341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C7302C-20D5-3048-8D9F-F9EC56E0E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AB85C0-7E07-A54D-911E-05E858037B5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19895C-1979-0341-BCB9-E0C5EB288295}"/>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8" name="Tijdelijke aanduiding voor voettekst 7">
            <a:extLst>
              <a:ext uri="{FF2B5EF4-FFF2-40B4-BE49-F238E27FC236}">
                <a16:creationId xmlns:a16="http://schemas.microsoft.com/office/drawing/2014/main" id="{70E34137-ACBA-4448-A2FD-52FB4B9479E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6244B8C6-8301-DD44-A997-88070CCE71A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4272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AD4B2-2E46-694F-856E-116EBE8561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FBAD044-1DFA-E149-9EE4-6F66823ED8BE}"/>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4" name="Tijdelijke aanduiding voor voettekst 3">
            <a:extLst>
              <a:ext uri="{FF2B5EF4-FFF2-40B4-BE49-F238E27FC236}">
                <a16:creationId xmlns:a16="http://schemas.microsoft.com/office/drawing/2014/main" id="{F886F353-8971-5F4C-AEBF-DDE05B5DE667}"/>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BAB1B5F-71DB-9949-A0BC-C108AC019CF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5980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524491-C217-8E47-9FA6-1BCFFD12F9D5}"/>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3" name="Tijdelijke aanduiding voor voettekst 2">
            <a:extLst>
              <a:ext uri="{FF2B5EF4-FFF2-40B4-BE49-F238E27FC236}">
                <a16:creationId xmlns:a16="http://schemas.microsoft.com/office/drawing/2014/main" id="{425F9923-7A87-9F45-9A22-F20B2AF83F46}"/>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0B538DB1-6292-0040-A677-7508B338B7C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1914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BA4F8-74C5-D349-897E-1AD4CB88A08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7782CE-994F-894F-B98C-6597C2EC4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D9751B-E195-024A-84FA-5972609A1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AFAD9-6DDF-0046-9503-63D32F73947F}"/>
              </a:ext>
            </a:extLst>
          </p:cNvPr>
          <p:cNvSpPr>
            <a:spLocks noGrp="1"/>
          </p:cNvSpPr>
          <p:nvPr>
            <p:ph type="dt" sz="half" idx="10"/>
          </p:nvPr>
        </p:nvSpPr>
        <p:spPr/>
        <p:txBody>
          <a:bodyPr/>
          <a:lstStyle/>
          <a:p>
            <a:fld id="{42A54C80-263E-416B-A8E0-580EDEADCBDC}" type="datetimeFigureOut">
              <a:rPr lang="en-US" smtClean="0"/>
              <a:t>12/6/19</a:t>
            </a:fld>
            <a:endParaRPr lang="en-US" dirty="0"/>
          </a:p>
        </p:txBody>
      </p:sp>
      <p:sp>
        <p:nvSpPr>
          <p:cNvPr id="6" name="Tijdelijke aanduiding voor voettekst 5">
            <a:extLst>
              <a:ext uri="{FF2B5EF4-FFF2-40B4-BE49-F238E27FC236}">
                <a16:creationId xmlns:a16="http://schemas.microsoft.com/office/drawing/2014/main" id="{A979CE4B-1330-D848-B263-16CDBFA230BF}"/>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F917DA1-0637-7543-9DED-D5E667DD289B}"/>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59679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05C73-0790-F24F-862E-4860D53BA5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4777D24-5283-6846-8A39-F7D91F5C05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4D5A810-8D27-214A-8808-3BAECE6FE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C5C461-3AD9-DC46-8C3C-49F96FE50FC3}"/>
              </a:ext>
            </a:extLst>
          </p:cNvPr>
          <p:cNvSpPr>
            <a:spLocks noGrp="1"/>
          </p:cNvSpPr>
          <p:nvPr>
            <p:ph type="dt" sz="half" idx="10"/>
          </p:nvPr>
        </p:nvSpPr>
        <p:spPr/>
        <p:txBody>
          <a:bodyPr/>
          <a:lstStyle/>
          <a:p>
            <a:fld id="{B61BEF0D-F0BB-DE4B-95CE-6DB70DBA9567}" type="datetimeFigureOut">
              <a:rPr lang="en-US" smtClean="0"/>
              <a:pPr/>
              <a:t>12/6/19</a:t>
            </a:fld>
            <a:endParaRPr lang="en-US" dirty="0"/>
          </a:p>
        </p:txBody>
      </p:sp>
      <p:sp>
        <p:nvSpPr>
          <p:cNvPr id="6" name="Tijdelijke aanduiding voor voettekst 5">
            <a:extLst>
              <a:ext uri="{FF2B5EF4-FFF2-40B4-BE49-F238E27FC236}">
                <a16:creationId xmlns:a16="http://schemas.microsoft.com/office/drawing/2014/main" id="{9F682445-05A2-B14B-BACC-8F48B50BC26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DA0C834-17B5-554E-A0B1-E0860CFB456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5668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D10D2F2-16FC-614C-96B8-D1A81BE37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1896C9-6CAC-7F4C-8BEC-496492337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106EC5-6CB3-DB43-955D-7CA67ED82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12/6/19</a:t>
            </a:fld>
            <a:endParaRPr lang="en-US" dirty="0"/>
          </a:p>
        </p:txBody>
      </p:sp>
      <p:sp>
        <p:nvSpPr>
          <p:cNvPr id="5" name="Tijdelijke aanduiding voor voettekst 4">
            <a:extLst>
              <a:ext uri="{FF2B5EF4-FFF2-40B4-BE49-F238E27FC236}">
                <a16:creationId xmlns:a16="http://schemas.microsoft.com/office/drawing/2014/main" id="{BB0AE7C7-78C5-0A4A-A2C6-1D378D9AFD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5DE8D37-D67D-A745-811C-08B0E9CAB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793666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85ABB9-ADBD-F242-89E9-7E7FAEACA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BF5C178-79EE-184E-B14B-558D8097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2862C8-D750-E74E-818E-F3A0387C8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46F69-0600-C14C-8351-BD36693E76F5}" type="datetimeFigureOut">
              <a:rPr lang="nl-NL" smtClean="0"/>
              <a:t>06-12-19</a:t>
            </a:fld>
            <a:endParaRPr lang="nl-NL"/>
          </a:p>
        </p:txBody>
      </p:sp>
      <p:sp>
        <p:nvSpPr>
          <p:cNvPr id="5" name="Tijdelijke aanduiding voor voettekst 4">
            <a:extLst>
              <a:ext uri="{FF2B5EF4-FFF2-40B4-BE49-F238E27FC236}">
                <a16:creationId xmlns:a16="http://schemas.microsoft.com/office/drawing/2014/main" id="{FE82A96D-57D3-494B-9A2D-3DAE0A8B4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FBAD988-1712-8A40-B312-00970C641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EF0F2-6464-5741-9400-464EF3BC4DCE}" type="slidenum">
              <a:rPr lang="nl-NL" smtClean="0"/>
              <a:t>‹nr.›</a:t>
            </a:fld>
            <a:endParaRPr lang="nl-NL"/>
          </a:p>
        </p:txBody>
      </p:sp>
    </p:spTree>
    <p:extLst>
      <p:ext uri="{BB962C8B-B14F-4D97-AF65-F5344CB8AC3E}">
        <p14:creationId xmlns:p14="http://schemas.microsoft.com/office/powerpoint/2010/main" val="11049282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0E4A6A-84E0-2345-BD1A-07166EB62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151A61-9F15-C341-A173-4B838DC36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850FF3-36D1-904E-8E1E-64D40443A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12/6/19</a:t>
            </a:fld>
            <a:endParaRPr lang="en-US" dirty="0"/>
          </a:p>
        </p:txBody>
      </p:sp>
      <p:sp>
        <p:nvSpPr>
          <p:cNvPr id="5" name="Tijdelijke aanduiding voor voettekst 4">
            <a:extLst>
              <a:ext uri="{FF2B5EF4-FFF2-40B4-BE49-F238E27FC236}">
                <a16:creationId xmlns:a16="http://schemas.microsoft.com/office/drawing/2014/main" id="{2A79BA81-B97A-BE4B-BFC1-39E106A0C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4F3CC77F-E6DB-284A-9855-06BAE72CA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846081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fit.nl/begrippen/hypoglykemie"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time_continue=3&amp;v=jNezTsrCY0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iki.groenkennisnet.nl/display/FIT/1.+Voedseltransitie%3A+naar+een+duurzamer+en+gezonder+voedselsystee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iki.groenkennisnet.nl/display/FIT/2.+Toekomstbeeld+foodsector+tot+2030+en+verwachte+ontwikkelingen+voor+bedrijv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time_continue=4&amp;v=1ND5Jl-jjmI&amp;feature=emb_log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iki.groenkennisnet.nl/display/FIT/Casus+opdracht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ntwerpnovi.nl/richting+geven+op+prioriteiten/toekomstbestendige+ontwikkeling+landelijk+gebied/default.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vitamine-info.n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youtu.be/1WjRS-TIie4"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1158240" y="1122363"/>
            <a:ext cx="6339840" cy="2387600"/>
          </a:xfrm>
        </p:spPr>
        <p:txBody>
          <a:bodyPr>
            <a:normAutofit/>
          </a:bodyPr>
          <a:lstStyle/>
          <a:p>
            <a:pPr algn="l"/>
            <a:r>
              <a:rPr lang="nl-NL" sz="5100">
                <a:solidFill>
                  <a:schemeClr val="tx1">
                    <a:lumMod val="85000"/>
                    <a:lumOff val="15000"/>
                  </a:schemeClr>
                </a:solidFill>
              </a:rPr>
              <a:t>Les 4 Innovatie in de voedingsmiddelen industrie  </a:t>
            </a:r>
          </a:p>
        </p:txBody>
      </p:sp>
      <p:sp>
        <p:nvSpPr>
          <p:cNvPr id="3" name="Ondertitel 2"/>
          <p:cNvSpPr>
            <a:spLocks noGrp="1"/>
          </p:cNvSpPr>
          <p:nvPr>
            <p:ph type="subTitle" idx="1"/>
          </p:nvPr>
        </p:nvSpPr>
        <p:spPr>
          <a:xfrm>
            <a:off x="1158240" y="4700588"/>
            <a:ext cx="5252288" cy="1655762"/>
          </a:xfrm>
        </p:spPr>
        <p:txBody>
          <a:bodyPr>
            <a:normAutofit/>
          </a:bodyPr>
          <a:lstStyle/>
          <a:p>
            <a:pPr algn="l"/>
            <a:r>
              <a:rPr lang="nl-NL">
                <a:solidFill>
                  <a:schemeClr val="tx1">
                    <a:lumMod val="85000"/>
                    <a:lumOff val="15000"/>
                  </a:schemeClr>
                </a:solidFill>
              </a:rPr>
              <a:t>Leerjaar 2 IBS mijn ondernemening</a:t>
            </a:r>
          </a:p>
          <a:p>
            <a:pPr algn="l"/>
            <a:endParaRPr lang="nl-NL">
              <a:solidFill>
                <a:schemeClr val="tx1">
                  <a:lumMod val="85000"/>
                  <a:lumOff val="15000"/>
                </a:schemeClr>
              </a:solidFill>
            </a:endParaRPr>
          </a:p>
        </p:txBody>
      </p:sp>
      <p:cxnSp>
        <p:nvCxnSpPr>
          <p:cNvPr id="27" name="Straight Connector 26">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03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F48BF8DB-9492-E646-8024-C127CE68540D}"/>
              </a:ext>
            </a:extLst>
          </p:cNvPr>
          <p:cNvPicPr>
            <a:picLocks noGrp="1" noChangeAspect="1"/>
          </p:cNvPicPr>
          <p:nvPr>
            <p:ph idx="1"/>
          </p:nvPr>
        </p:nvPicPr>
        <p:blipFill rotWithShape="1">
          <a:blip r:embed="rId2"/>
          <a:srcRect t="4436" r="1" b="9704"/>
          <a:stretch/>
        </p:blipFill>
        <p:spPr>
          <a:xfrm>
            <a:off x="643467" y="643467"/>
            <a:ext cx="10905066" cy="5571066"/>
          </a:xfrm>
          <a:prstGeom prst="rect">
            <a:avLst/>
          </a:prstGeom>
        </p:spPr>
      </p:pic>
    </p:spTree>
    <p:extLst>
      <p:ext uri="{BB962C8B-B14F-4D97-AF65-F5344CB8AC3E}">
        <p14:creationId xmlns:p14="http://schemas.microsoft.com/office/powerpoint/2010/main" val="63711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1228A0-E5E6-AB4C-9643-58F1C1083DCA}"/>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Wat nog meer……..</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1A9A114-8F7A-EE4F-9905-B4AE9F7E7C33}"/>
              </a:ext>
            </a:extLst>
          </p:cNvPr>
          <p:cNvSpPr>
            <a:spLocks noGrp="1"/>
          </p:cNvSpPr>
          <p:nvPr>
            <p:ph idx="1"/>
          </p:nvPr>
        </p:nvSpPr>
        <p:spPr>
          <a:xfrm>
            <a:off x="4976031" y="963877"/>
            <a:ext cx="6377769" cy="4930246"/>
          </a:xfrm>
        </p:spPr>
        <p:txBody>
          <a:bodyPr anchor="ctr">
            <a:normAutofit/>
          </a:bodyPr>
          <a:lstStyle/>
          <a:p>
            <a:r>
              <a:rPr lang="nl-NL" sz="2400"/>
              <a:t>vermoeidheid</a:t>
            </a:r>
          </a:p>
          <a:p>
            <a:r>
              <a:rPr lang="nl-NL" sz="2400"/>
              <a:t>afwezig gevoel</a:t>
            </a:r>
          </a:p>
          <a:p>
            <a:r>
              <a:rPr lang="nl-NL" sz="2400">
                <a:hlinkClick r:id="rId2"/>
              </a:rPr>
              <a:t>hypoglykemie</a:t>
            </a:r>
            <a:endParaRPr lang="nl-NL" sz="2400"/>
          </a:p>
          <a:p>
            <a:r>
              <a:rPr lang="nl-NL" sz="2400"/>
              <a:t>slecht werkende stoelgang (vanwege weinig vezels)</a:t>
            </a:r>
          </a:p>
          <a:p>
            <a:r>
              <a:rPr lang="nl-NL" sz="2400"/>
              <a:t>tekorten in de voeding</a:t>
            </a:r>
          </a:p>
          <a:p>
            <a:r>
              <a:rPr lang="nl-NL" sz="2400"/>
              <a:t>nierstenen.</a:t>
            </a:r>
          </a:p>
          <a:p>
            <a:endParaRPr lang="nl-NL" sz="2400"/>
          </a:p>
        </p:txBody>
      </p:sp>
    </p:spTree>
    <p:extLst>
      <p:ext uri="{BB962C8B-B14F-4D97-AF65-F5344CB8AC3E}">
        <p14:creationId xmlns:p14="http://schemas.microsoft.com/office/powerpoint/2010/main" val="268892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904877" y="2415322"/>
            <a:ext cx="3451730" cy="2399869"/>
          </a:xfrm>
        </p:spPr>
        <p:txBody>
          <a:bodyPr>
            <a:normAutofit/>
          </a:bodyPr>
          <a:lstStyle/>
          <a:p>
            <a:pPr algn="ctr"/>
            <a:r>
              <a:rPr lang="nl-NL" sz="3400">
                <a:solidFill>
                  <a:srgbClr val="FFFFFF"/>
                </a:solidFill>
              </a:rPr>
              <a:t>Geschiedenis van de voedingsindustrie</a:t>
            </a:r>
          </a:p>
        </p:txBody>
      </p:sp>
      <p:sp>
        <p:nvSpPr>
          <p:cNvPr id="3" name="Tijdelijke aanduiding voor inhoud 2"/>
          <p:cNvSpPr>
            <a:spLocks noGrp="1"/>
          </p:cNvSpPr>
          <p:nvPr>
            <p:ph idx="1"/>
          </p:nvPr>
        </p:nvSpPr>
        <p:spPr>
          <a:xfrm>
            <a:off x="5120640" y="804672"/>
            <a:ext cx="6281928" cy="5248656"/>
          </a:xfrm>
        </p:spPr>
        <p:txBody>
          <a:bodyPr anchor="ctr">
            <a:normAutofit/>
          </a:bodyPr>
          <a:lstStyle/>
          <a:p>
            <a:r>
              <a:rPr lang="nl-NL" sz="2000">
                <a:hlinkClick r:id="rId2"/>
              </a:rPr>
              <a:t>https://www.youtube.com/watch?time_continue=3&amp;v=jNezTsrCY0Q</a:t>
            </a:r>
            <a:endParaRPr lang="nl-NL" sz="2000"/>
          </a:p>
          <a:p>
            <a:r>
              <a:rPr lang="nl-NL" sz="2000"/>
              <a:t>Les opdracht schrijf in steekwoorden de chronologische volgorde van de ontwikkeling van de voedingsindustrie op.</a:t>
            </a:r>
          </a:p>
          <a:p>
            <a:r>
              <a:rPr lang="nl-NL" sz="2000"/>
              <a:t>Is er sprake van monopolisatie in de voedingsindustrie? </a:t>
            </a:r>
          </a:p>
          <a:p>
            <a:r>
              <a:rPr lang="nl-NL" sz="2000"/>
              <a:t>In hoeverre heeft de globalisering een impact op de voedingsindustrie? Keten, MVO, regelgeving, technologie, vraag en aanbod</a:t>
            </a:r>
          </a:p>
          <a:p>
            <a:endParaRPr lang="nl-NL" sz="2000"/>
          </a:p>
        </p:txBody>
      </p:sp>
    </p:spTree>
    <p:extLst>
      <p:ext uri="{BB962C8B-B14F-4D97-AF65-F5344CB8AC3E}">
        <p14:creationId xmlns:p14="http://schemas.microsoft.com/office/powerpoint/2010/main" val="260660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5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el 8">
            <a:extLst>
              <a:ext uri="{FF2B5EF4-FFF2-40B4-BE49-F238E27FC236}">
                <a16:creationId xmlns:a16="http://schemas.microsoft.com/office/drawing/2014/main" id="{86049037-CA20-C045-BB69-85DF586D669A}"/>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000" kern="1200" dirty="0">
                <a:solidFill>
                  <a:srgbClr val="FFFFFF"/>
                </a:solidFill>
                <a:latin typeface="+mj-lt"/>
                <a:ea typeface="+mj-ea"/>
                <a:cs typeface="+mj-cs"/>
                <a:hlinkClick r:id="rId2"/>
              </a:rPr>
              <a:t>Link: Voedseltransitie: naar een duurzamer en gezonder voedselsysteem</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pic>
        <p:nvPicPr>
          <p:cNvPr id="5" name="Tijdelijke aanduiding voor inhoud 4"/>
          <p:cNvPicPr>
            <a:picLocks noGrp="1" noChangeAspect="1"/>
          </p:cNvPicPr>
          <p:nvPr>
            <p:ph idx="1"/>
          </p:nvPr>
        </p:nvPicPr>
        <p:blipFill rotWithShape="1">
          <a:blip r:embed="rId3"/>
          <a:stretch/>
        </p:blipFill>
        <p:spPr>
          <a:xfrm>
            <a:off x="4038600" y="1313299"/>
            <a:ext cx="5495370" cy="3091146"/>
          </a:xfrm>
          <a:prstGeom prst="rect">
            <a:avLst/>
          </a:prstGeom>
        </p:spPr>
      </p:pic>
      <p:sp>
        <p:nvSpPr>
          <p:cNvPr id="4" name="Rechthoek 3">
            <a:extLst>
              <a:ext uri="{FF2B5EF4-FFF2-40B4-BE49-F238E27FC236}">
                <a16:creationId xmlns:a16="http://schemas.microsoft.com/office/drawing/2014/main" id="{30985E6B-DDBE-3E4D-981C-4DD279E77663}"/>
              </a:ext>
            </a:extLst>
          </p:cNvPr>
          <p:cNvSpPr/>
          <p:nvPr/>
        </p:nvSpPr>
        <p:spPr>
          <a:xfrm>
            <a:off x="4038600" y="4884873"/>
            <a:ext cx="7188199" cy="12920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Om op </a:t>
            </a:r>
            <a:r>
              <a:rPr lang="en-US" sz="1400" dirty="0" err="1"/>
              <a:t>termijn</a:t>
            </a:r>
            <a:r>
              <a:rPr lang="en-US" sz="1400" dirty="0"/>
              <a:t> </a:t>
            </a:r>
            <a:r>
              <a:rPr lang="en-US" sz="1400" dirty="0" err="1"/>
              <a:t>voldoende</a:t>
            </a:r>
            <a:r>
              <a:rPr lang="en-US" sz="1400" dirty="0"/>
              <a:t>, </a:t>
            </a:r>
            <a:r>
              <a:rPr lang="en-US" sz="1400" dirty="0" err="1"/>
              <a:t>duurzaam</a:t>
            </a:r>
            <a:r>
              <a:rPr lang="en-US" sz="1400" dirty="0"/>
              <a:t> </a:t>
            </a:r>
            <a:r>
              <a:rPr lang="en-US" sz="1400" dirty="0" err="1"/>
              <a:t>en</a:t>
            </a:r>
            <a:r>
              <a:rPr lang="en-US" sz="1400" dirty="0"/>
              <a:t> </a:t>
            </a:r>
            <a:r>
              <a:rPr lang="en-US" sz="1400" dirty="0" err="1"/>
              <a:t>gezond</a:t>
            </a:r>
            <a:r>
              <a:rPr lang="en-US" sz="1400" dirty="0"/>
              <a:t> </a:t>
            </a:r>
            <a:r>
              <a:rPr lang="en-US" sz="1400" dirty="0" err="1"/>
              <a:t>voedsel</a:t>
            </a:r>
            <a:r>
              <a:rPr lang="en-US" sz="1400" dirty="0"/>
              <a:t>, in </a:t>
            </a:r>
            <a:r>
              <a:rPr lang="en-US" sz="1400" dirty="0" err="1"/>
              <a:t>een</a:t>
            </a:r>
            <a:r>
              <a:rPr lang="en-US" sz="1400" dirty="0"/>
              <a:t> </a:t>
            </a:r>
            <a:r>
              <a:rPr lang="en-US" sz="1400" dirty="0" err="1"/>
              <a:t>gezonde</a:t>
            </a:r>
            <a:r>
              <a:rPr lang="en-US" sz="1400" dirty="0"/>
              <a:t> </a:t>
            </a:r>
            <a:r>
              <a:rPr lang="en-US" sz="1400" dirty="0" err="1"/>
              <a:t>leefomgeving</a:t>
            </a:r>
            <a:r>
              <a:rPr lang="en-US" sz="1400" dirty="0"/>
              <a:t>, </a:t>
            </a:r>
            <a:r>
              <a:rPr lang="en-US" sz="1400" dirty="0" err="1"/>
              <a:t>te</a:t>
            </a:r>
            <a:r>
              <a:rPr lang="en-US" sz="1400" dirty="0"/>
              <a:t> </a:t>
            </a:r>
            <a:r>
              <a:rPr lang="en-US" sz="1400" dirty="0" err="1"/>
              <a:t>kunnen</a:t>
            </a:r>
            <a:r>
              <a:rPr lang="en-US" sz="1400" dirty="0"/>
              <a:t> </a:t>
            </a:r>
            <a:r>
              <a:rPr lang="en-US" sz="1400" dirty="0" err="1"/>
              <a:t>garanderen</a:t>
            </a:r>
            <a:r>
              <a:rPr lang="en-US" sz="1400" dirty="0"/>
              <a:t> </a:t>
            </a:r>
            <a:r>
              <a:rPr lang="en-US" sz="1400" dirty="0" err="1"/>
              <a:t>zijn</a:t>
            </a:r>
            <a:r>
              <a:rPr lang="en-US" sz="1400" dirty="0"/>
              <a:t> </a:t>
            </a:r>
            <a:r>
              <a:rPr lang="en-US" sz="1400" dirty="0" err="1"/>
              <a:t>aanpassingen</a:t>
            </a:r>
            <a:r>
              <a:rPr lang="en-US" sz="1400" dirty="0"/>
              <a:t> </a:t>
            </a:r>
            <a:r>
              <a:rPr lang="en-US" sz="1400" dirty="0" err="1"/>
              <a:t>noodzakelijk</a:t>
            </a:r>
            <a:r>
              <a:rPr lang="en-US" sz="1400" dirty="0"/>
              <a:t> in het </a:t>
            </a:r>
            <a:r>
              <a:rPr lang="en-US" sz="1400" dirty="0" err="1"/>
              <a:t>voedselsysteem</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err="1"/>
              <a:t>Een</a:t>
            </a:r>
            <a:r>
              <a:rPr lang="en-US" sz="1400" dirty="0"/>
              <a:t> </a:t>
            </a:r>
            <a:r>
              <a:rPr lang="en-US" sz="1400" dirty="0" err="1"/>
              <a:t>voedseltransitie</a:t>
            </a:r>
            <a:r>
              <a:rPr lang="en-US" sz="1400" dirty="0"/>
              <a:t> </a:t>
            </a:r>
            <a:r>
              <a:rPr lang="en-US" sz="1400" dirty="0" err="1"/>
              <a:t>betekent</a:t>
            </a:r>
            <a:r>
              <a:rPr lang="en-US" sz="1400" dirty="0"/>
              <a:t> </a:t>
            </a:r>
            <a:r>
              <a:rPr lang="en-US" sz="1400" dirty="0" err="1"/>
              <a:t>dat</a:t>
            </a:r>
            <a:r>
              <a:rPr lang="en-US" sz="1400" dirty="0"/>
              <a:t> </a:t>
            </a:r>
            <a:r>
              <a:rPr lang="en-US" sz="1400" dirty="0" err="1"/>
              <a:t>wij</a:t>
            </a:r>
            <a:r>
              <a:rPr lang="en-US" sz="1400" dirty="0"/>
              <a:t> op </a:t>
            </a:r>
            <a:r>
              <a:rPr lang="en-US" sz="1400" dirty="0" err="1"/>
              <a:t>een</a:t>
            </a:r>
            <a:r>
              <a:rPr lang="en-US" sz="1400" dirty="0"/>
              <a:t> hele </a:t>
            </a:r>
            <a:r>
              <a:rPr lang="en-US" sz="1400" dirty="0" err="1"/>
              <a:t>andere</a:t>
            </a:r>
            <a:r>
              <a:rPr lang="en-US" sz="1400" dirty="0"/>
              <a:t> </a:t>
            </a:r>
            <a:r>
              <a:rPr lang="en-US" sz="1400" dirty="0" err="1"/>
              <a:t>manier</a:t>
            </a:r>
            <a:r>
              <a:rPr lang="en-US" sz="1400" dirty="0"/>
              <a:t> </a:t>
            </a:r>
            <a:r>
              <a:rPr lang="en-US" sz="1400" dirty="0" err="1"/>
              <a:t>gaan</a:t>
            </a:r>
            <a:r>
              <a:rPr lang="en-US" sz="1400" dirty="0"/>
              <a:t> </a:t>
            </a:r>
            <a:r>
              <a:rPr lang="en-US" sz="1400" dirty="0" err="1"/>
              <a:t>produceren</a:t>
            </a:r>
            <a:r>
              <a:rPr lang="en-US" sz="1400" dirty="0"/>
              <a:t> </a:t>
            </a:r>
            <a:r>
              <a:rPr lang="en-US" sz="1400" dirty="0" err="1"/>
              <a:t>en</a:t>
            </a:r>
            <a:r>
              <a:rPr lang="en-US" sz="1400" dirty="0"/>
              <a:t> </a:t>
            </a:r>
            <a:r>
              <a:rPr lang="en-US" sz="1400" dirty="0" err="1"/>
              <a:t>consumeren</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95381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fontScale="90000"/>
          </a:bodyPr>
          <a:lstStyle/>
          <a:p>
            <a:r>
              <a:rPr lang="nl-NL" sz="3400" dirty="0">
                <a:hlinkClick r:id="rId2"/>
              </a:rPr>
              <a:t>2.  Link: Toekomstbeeld foodsector tot 2030 en verwachte ontwikkelingen voor bedrijven</a:t>
            </a:r>
            <a:br>
              <a:rPr lang="nl-NL" sz="3400" dirty="0"/>
            </a:br>
            <a:endParaRPr lang="nl-NL" sz="3400" dirty="0"/>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Huidige aanbod: Gericht op prijs; Gezondheid van consumenten en van ondernemingen, innovatie en kwaliteit, maar ook dier en milieu lijken hieronder te  lijden.</a:t>
            </a:r>
          </a:p>
          <a:p>
            <a:r>
              <a:rPr lang="nl-NL" sz="1800"/>
              <a:t>Voorbeelden; plofkip, gekkekoeienziekte, bodemuitputting et</a:t>
            </a:r>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4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1"/>
          <p:cNvSpPr>
            <a:spLocks noChangeArrowheads="1"/>
          </p:cNvSpPr>
          <p:nvPr/>
        </p:nvSpPr>
        <p:spPr bwMode="auto">
          <a:xfrm>
            <a:off x="838200" y="2057400"/>
            <a:ext cx="2743200" cy="2743200"/>
          </a:xfrm>
          <a:prstGeom prst="ellipse">
            <a:avLst/>
          </a:prstGeom>
          <a:solidFill>
            <a:srgbClr val="262626"/>
          </a:solidFill>
          <a:ln w="174625" cmpd="thinThick">
            <a:solidFill>
              <a:srgbClr val="262626"/>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nl-NL" b="0" i="0" u="sng" strike="noStrike" cap="none" normalizeH="0" baseline="0">
                <a:ln>
                  <a:noFill/>
                </a:ln>
                <a:solidFill>
                  <a:srgbClr val="FFFFFF"/>
                </a:solidFill>
                <a:effectLst/>
                <a:latin typeface="+mj-lt"/>
                <a:ea typeface="+mj-ea"/>
                <a:cs typeface="+mj-cs"/>
              </a:rPr>
              <a:t>Tabel 1: Weergave van de trends (bron letterlijke tekst: Food 2030, rapport ING)</a:t>
            </a:r>
            <a:endParaRPr kumimoji="0" lang="en-US" altLang="nl-NL" b="0" i="0" u="none" strike="noStrike" cap="none" normalizeH="0" baseline="0">
              <a:ln>
                <a:noFill/>
              </a:ln>
              <a:solidFill>
                <a:srgbClr val="FFFFFF"/>
              </a:solidFill>
              <a:effectLst/>
              <a:latin typeface="+mj-lt"/>
              <a:ea typeface="+mj-ea"/>
              <a:cs typeface="+mj-cs"/>
            </a:endParaRPr>
          </a:p>
          <a:p>
            <a:pPr marL="0" marR="0" lvl="0" indent="0" algn="ctr" eaLnBrk="1" fontAlgn="base" hangingPunct="1">
              <a:lnSpc>
                <a:spcPct val="90000"/>
              </a:lnSpc>
              <a:spcAft>
                <a:spcPts val="600"/>
              </a:spcAft>
              <a:buClrTx/>
              <a:buSzTx/>
              <a:tabLst/>
            </a:pPr>
            <a:br>
              <a:rPr kumimoji="0" lang="en-US" altLang="nl-NL" b="0" i="0" u="none" strike="noStrike" cap="none" normalizeH="0" baseline="0">
                <a:ln>
                  <a:noFill/>
                </a:ln>
                <a:solidFill>
                  <a:srgbClr val="FFFFFF"/>
                </a:solidFill>
                <a:effectLst/>
                <a:latin typeface="+mj-lt"/>
                <a:ea typeface="+mj-ea"/>
                <a:cs typeface="+mj-cs"/>
              </a:rPr>
            </a:br>
            <a:endParaRPr kumimoji="0" lang="en-US" altLang="nl-NL" b="0" i="0" u="none" strike="noStrike" cap="none" normalizeH="0" baseline="0">
              <a:ln>
                <a:noFill/>
              </a:ln>
              <a:solidFill>
                <a:srgbClr val="FFFFFF"/>
              </a:solidFill>
              <a:effectLst/>
              <a:latin typeface="+mj-lt"/>
              <a:ea typeface="+mj-ea"/>
              <a:cs typeface="+mj-cs"/>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325802765"/>
              </p:ext>
            </p:extLst>
          </p:nvPr>
        </p:nvGraphicFramePr>
        <p:xfrm>
          <a:off x="4038600" y="1581073"/>
          <a:ext cx="7315200" cy="3695858"/>
        </p:xfrm>
        <a:graphic>
          <a:graphicData uri="http://schemas.openxmlformats.org/drawingml/2006/table">
            <a:tbl>
              <a:tblPr firstRow="1" bandRow="1"/>
              <a:tblGrid>
                <a:gridCol w="3680199">
                  <a:extLst>
                    <a:ext uri="{9D8B030D-6E8A-4147-A177-3AD203B41FA5}">
                      <a16:colId xmlns:a16="http://schemas.microsoft.com/office/drawing/2014/main" val="2398355314"/>
                    </a:ext>
                  </a:extLst>
                </a:gridCol>
                <a:gridCol w="3635001">
                  <a:extLst>
                    <a:ext uri="{9D8B030D-6E8A-4147-A177-3AD203B41FA5}">
                      <a16:colId xmlns:a16="http://schemas.microsoft.com/office/drawing/2014/main" val="2908988591"/>
                    </a:ext>
                  </a:extLst>
                </a:gridCol>
              </a:tblGrid>
              <a:tr h="264373">
                <a:tc gridSpan="2">
                  <a:txBody>
                    <a:bodyPr/>
                    <a:lstStyle/>
                    <a:p>
                      <a:pPr algn="l" fontAlgn="t"/>
                      <a:r>
                        <a:rPr lang="nl-NL" sz="1300" b="1">
                          <a:solidFill>
                            <a:srgbClr val="172B4D"/>
                          </a:solidFill>
                          <a:effectLst/>
                        </a:rPr>
                        <a:t>Trends</a:t>
                      </a:r>
                    </a:p>
                  </a:txBody>
                  <a:tcPr marL="22127" marR="22127" marT="15489" marB="15489">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tc hMerge="1">
                  <a:txBody>
                    <a:bodyPr/>
                    <a:lstStyle/>
                    <a:p>
                      <a:endParaRPr lang="nl-NL"/>
                    </a:p>
                  </a:txBody>
                  <a:tcPr/>
                </a:tc>
                <a:extLst>
                  <a:ext uri="{0D108BD9-81ED-4DB2-BD59-A6C34878D82A}">
                    <a16:rowId xmlns:a16="http://schemas.microsoft.com/office/drawing/2014/main" val="1966558129"/>
                  </a:ext>
                </a:extLst>
              </a:tr>
              <a:tr h="1076178">
                <a:tc>
                  <a:txBody>
                    <a:bodyPr/>
                    <a:lstStyle/>
                    <a:p>
                      <a:pPr algn="l" fontAlgn="t"/>
                      <a:r>
                        <a:rPr lang="nl-NL" sz="1300">
                          <a:effectLst/>
                        </a:rPr>
                        <a:t>Een groeiende wereldbevolking kent in 2030 een grotere behoefte aan voedsel. Tegelijkertijd wordt ook differentiatie gewenst door vergrijzing en individualisering. Innovatie is vereist om in behoeften te voorzien.</a:t>
                      </a:r>
                    </a:p>
                  </a:txBody>
                  <a:tcPr marL="22127" marR="22127" marT="15489" marB="15489">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tc>
                  <a:txBody>
                    <a:bodyPr/>
                    <a:lstStyle/>
                    <a:p>
                      <a:pPr algn="l" fontAlgn="t"/>
                      <a:r>
                        <a:rPr lang="nl-NL" sz="1300">
                          <a:effectLst/>
                        </a:rPr>
                        <a:t>Goed gedrag in de vorm van duurzaamheid is eveneens een belangrijk aspect in food. In het bedrijfsleven onderkent men meer en meer de kracht van duurzame bedrijfsmodellen.</a:t>
                      </a:r>
                    </a:p>
                  </a:txBody>
                  <a:tcPr marL="22127" marR="22127" marT="15489" marB="15489">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209783509"/>
                  </a:ext>
                </a:extLst>
              </a:tr>
              <a:tr h="1076178">
                <a:tc>
                  <a:txBody>
                    <a:bodyPr/>
                    <a:lstStyle/>
                    <a:p>
                      <a:pPr algn="l" fontAlgn="t"/>
                      <a:r>
                        <a:rPr lang="nl-NL" sz="1300">
                          <a:effectLst/>
                        </a:rPr>
                        <a:t>Het economisch evenwicht verschuift. Voor landen wordt food een belangrijke asset. De strijd in de food sector neemt toe, waarbij kosten, efficiency, schaal en macht domineren.</a:t>
                      </a:r>
                    </a:p>
                  </a:txBody>
                  <a:tcPr marL="22127" marR="22127" marT="15489" marB="15489">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nl-NL" sz="1300">
                          <a:effectLst/>
                        </a:rPr>
                        <a:t>Technologie zal een zeer belangrijke rol spelen bij het kunnen voldoen aan een grotere, meer gedifferentieerde en duurzame behoefte aan voedsel. In alle schakels van de sector en bij de consument thuis.</a:t>
                      </a:r>
                    </a:p>
                  </a:txBody>
                  <a:tcPr marL="22127" marR="22127" marT="15489" marB="15489">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3264283332"/>
                  </a:ext>
                </a:extLst>
              </a:tr>
              <a:tr h="1279129">
                <a:tc>
                  <a:txBody>
                    <a:bodyPr/>
                    <a:lstStyle/>
                    <a:p>
                      <a:pPr algn="l" fontAlgn="t"/>
                      <a:r>
                        <a:rPr lang="nl-NL" sz="1300">
                          <a:effectLst/>
                        </a:rPr>
                        <a:t>Food kent ook een andere kant. De kant van het verhaal waarbij de koppeling wordt gemaakt naar emotionele en zintuiglijke aspecten. Stromingen als real food/local food stellen deze aspecten centraal. Tegelijkertijd spelen ook trends als gemak, genot en gezondheid een rol.</a:t>
                      </a:r>
                    </a:p>
                  </a:txBody>
                  <a:tcPr marL="22127" marR="22127" marT="15489" marB="15489">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tc>
                  <a:txBody>
                    <a:bodyPr/>
                    <a:lstStyle/>
                    <a:p>
                      <a:pPr algn="l" fontAlgn="t"/>
                      <a:r>
                        <a:rPr lang="nl-NL" sz="1300">
                          <a:effectLst/>
                        </a:rPr>
                        <a:t>Overheden hebben een belangrijke richting en regelgevende functie in food. Deze zal enkel in belang toenemen door nieuwe technologie en maatschappelijke issues als duurzaamheid, gezondheid en fair </a:t>
                      </a:r>
                      <a:r>
                        <a:rPr lang="nl-NL" sz="1300" err="1">
                          <a:effectLst/>
                        </a:rPr>
                        <a:t>trade</a:t>
                      </a:r>
                      <a:r>
                        <a:rPr lang="nl-NL" sz="1300">
                          <a:effectLst/>
                        </a:rPr>
                        <a:t>.</a:t>
                      </a:r>
                    </a:p>
                  </a:txBody>
                  <a:tcPr marL="22127" marR="22127" marT="15489" marB="15489">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1930933948"/>
                  </a:ext>
                </a:extLst>
              </a:tr>
            </a:tbl>
          </a:graphicData>
        </a:graphic>
      </p:graphicFrame>
    </p:spTree>
    <p:extLst>
      <p:ext uri="{BB962C8B-B14F-4D97-AF65-F5344CB8AC3E}">
        <p14:creationId xmlns:p14="http://schemas.microsoft.com/office/powerpoint/2010/main" val="34851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hoek 5"/>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u="sng" kern="1200">
                <a:solidFill>
                  <a:srgbClr val="FFFFFF"/>
                </a:solidFill>
                <a:latin typeface="+mj-lt"/>
                <a:ea typeface="+mj-ea"/>
                <a:cs typeface="+mj-cs"/>
              </a:rPr>
              <a:t>Tabel 2: Overzicht van de belangrijkste thema's bij toekomstige bedrijfsontwikkeling in de foodsector</a:t>
            </a:r>
            <a:endParaRPr lang="en-US" kern="1200">
              <a:solidFill>
                <a:srgbClr val="FFFFFF"/>
              </a:solidFill>
              <a:latin typeface="+mj-lt"/>
              <a:ea typeface="+mj-ea"/>
              <a:cs typeface="+mj-cs"/>
            </a:endParaRPr>
          </a:p>
        </p:txBody>
      </p:sp>
      <p:sp>
        <p:nvSpPr>
          <p:cNvPr id="8" name="Rectangle 2"/>
          <p:cNvSpPr>
            <a:spLocks noChangeArrowheads="1"/>
          </p:cNvSpPr>
          <p:nvPr/>
        </p:nvSpPr>
        <p:spPr bwMode="auto">
          <a:xfrm>
            <a:off x="926539" y="6396471"/>
            <a:ext cx="16033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nl-NL" altLang="nl-NL" sz="1000" b="0" i="0" u="none" strike="noStrike" cap="none" normalizeH="0" baseline="0" dirty="0">
                <a:ln>
                  <a:noFill/>
                </a:ln>
                <a:solidFill>
                  <a:srgbClr val="172B4D"/>
                </a:solidFill>
                <a:effectLst/>
                <a:latin typeface="-apple-system"/>
              </a:rPr>
              <a:t>Uit rapport ING; Food 2030</a:t>
            </a:r>
            <a:endParaRPr kumimoji="0" lang="nl-NL" altLang="nl-NL"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381256042"/>
              </p:ext>
            </p:extLst>
          </p:nvPr>
        </p:nvGraphicFramePr>
        <p:xfrm>
          <a:off x="4038600" y="1143942"/>
          <a:ext cx="7188200" cy="4566728"/>
        </p:xfrm>
        <a:graphic>
          <a:graphicData uri="http://schemas.openxmlformats.org/drawingml/2006/table">
            <a:tbl>
              <a:tblPr firstRow="1" bandRow="1"/>
              <a:tblGrid>
                <a:gridCol w="2408292">
                  <a:extLst>
                    <a:ext uri="{9D8B030D-6E8A-4147-A177-3AD203B41FA5}">
                      <a16:colId xmlns:a16="http://schemas.microsoft.com/office/drawing/2014/main" val="1079517696"/>
                    </a:ext>
                  </a:extLst>
                </a:gridCol>
                <a:gridCol w="2437591">
                  <a:extLst>
                    <a:ext uri="{9D8B030D-6E8A-4147-A177-3AD203B41FA5}">
                      <a16:colId xmlns:a16="http://schemas.microsoft.com/office/drawing/2014/main" val="901914389"/>
                    </a:ext>
                  </a:extLst>
                </a:gridCol>
                <a:gridCol w="2342317">
                  <a:extLst>
                    <a:ext uri="{9D8B030D-6E8A-4147-A177-3AD203B41FA5}">
                      <a16:colId xmlns:a16="http://schemas.microsoft.com/office/drawing/2014/main" val="714009710"/>
                    </a:ext>
                  </a:extLst>
                </a:gridCol>
              </a:tblGrid>
              <a:tr h="574168">
                <a:tc>
                  <a:txBody>
                    <a:bodyPr/>
                    <a:lstStyle/>
                    <a:p>
                      <a:pPr algn="l" fontAlgn="t"/>
                      <a:r>
                        <a:rPr lang="nl-NL" sz="1500" b="1">
                          <a:solidFill>
                            <a:srgbClr val="172B4D"/>
                          </a:solidFill>
                          <a:effectLst/>
                        </a:rPr>
                        <a:t>Thema’s hoofdtrends in food tot 2030</a:t>
                      </a:r>
                    </a:p>
                  </a:txBody>
                  <a:tcPr marL="60044" marR="90066"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tc>
                  <a:txBody>
                    <a:bodyPr/>
                    <a:lstStyle/>
                    <a:p>
                      <a:pPr algn="l" fontAlgn="t"/>
                      <a:r>
                        <a:rPr lang="nl-NL" sz="1500" b="1">
                          <a:solidFill>
                            <a:srgbClr val="172B4D"/>
                          </a:solidFill>
                          <a:effectLst/>
                        </a:rPr>
                        <a:t>Vraagstuk</a:t>
                      </a:r>
                    </a:p>
                  </a:txBody>
                  <a:tcPr marL="60044" marR="90066"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tc>
                  <a:txBody>
                    <a:bodyPr/>
                    <a:lstStyle/>
                    <a:p>
                      <a:pPr algn="l" fontAlgn="t"/>
                      <a:r>
                        <a:rPr lang="nl-NL" sz="1500" b="1">
                          <a:solidFill>
                            <a:srgbClr val="172B4D"/>
                          </a:solidFill>
                          <a:effectLst/>
                        </a:rPr>
                        <a:t>Uitersten  van ontwikkelingskeuze</a:t>
                      </a:r>
                    </a:p>
                  </a:txBody>
                  <a:tcPr marL="60044" marR="90066"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extLst>
                  <a:ext uri="{0D108BD9-81ED-4DB2-BD59-A6C34878D82A}">
                    <a16:rowId xmlns:a16="http://schemas.microsoft.com/office/drawing/2014/main" val="887602635"/>
                  </a:ext>
                </a:extLst>
              </a:tr>
              <a:tr h="798512">
                <a:tc>
                  <a:txBody>
                    <a:bodyPr/>
                    <a:lstStyle/>
                    <a:p>
                      <a:pPr algn="l" fontAlgn="t"/>
                      <a:r>
                        <a:rPr lang="nl-NL" sz="1500">
                          <a:effectLst/>
                        </a:rPr>
                        <a:t>Keten</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nl-NL" sz="1500">
                          <a:effectLst/>
                        </a:rPr>
                        <a:t>Hoe wordt de strijd in de keten in de toekomst gevoerd?</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nl-NL" sz="1500">
                          <a:effectLst/>
                        </a:rPr>
                        <a:t>Macht versus samenwerking</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9072594"/>
                  </a:ext>
                </a:extLst>
              </a:tr>
              <a:tr h="798512">
                <a:tc>
                  <a:txBody>
                    <a:bodyPr/>
                    <a:lstStyle/>
                    <a:p>
                      <a:pPr algn="l" fontAlgn="t"/>
                      <a:r>
                        <a:rPr lang="nl-NL" sz="1500">
                          <a:effectLst/>
                        </a:rPr>
                        <a:t>MVO</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AE5"/>
                    </a:solidFill>
                  </a:tcPr>
                </a:tc>
                <a:tc>
                  <a:txBody>
                    <a:bodyPr/>
                    <a:lstStyle/>
                    <a:p>
                      <a:pPr algn="l" fontAlgn="t"/>
                      <a:r>
                        <a:rPr lang="nl-NL" sz="1500">
                          <a:effectLst/>
                        </a:rPr>
                        <a:t>Uit welk oogpunt wordt duurzaamheid gestimuleerd en hoe ver gaat men?</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AE5"/>
                    </a:solidFill>
                  </a:tcPr>
                </a:tc>
                <a:tc>
                  <a:txBody>
                    <a:bodyPr/>
                    <a:lstStyle/>
                    <a:p>
                      <a:pPr algn="l" fontAlgn="t"/>
                      <a:r>
                        <a:rPr lang="nl-NL" sz="1500">
                          <a:effectLst/>
                        </a:rPr>
                        <a:t>Profit versus maatschappelijke rol</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AE5"/>
                    </a:solidFill>
                  </a:tcPr>
                </a:tc>
                <a:extLst>
                  <a:ext uri="{0D108BD9-81ED-4DB2-BD59-A6C34878D82A}">
                    <a16:rowId xmlns:a16="http://schemas.microsoft.com/office/drawing/2014/main" val="1991589062"/>
                  </a:ext>
                </a:extLst>
              </a:tr>
              <a:tr h="574168">
                <a:tc>
                  <a:txBody>
                    <a:bodyPr/>
                    <a:lstStyle/>
                    <a:p>
                      <a:pPr algn="l" fontAlgn="t"/>
                      <a:r>
                        <a:rPr lang="nl-NL" sz="1500">
                          <a:effectLst/>
                        </a:rPr>
                        <a:t>Regelgeving</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tc>
                  <a:txBody>
                    <a:bodyPr/>
                    <a:lstStyle/>
                    <a:p>
                      <a:pPr algn="l" fontAlgn="t"/>
                      <a:r>
                        <a:rPr lang="nl-NL" sz="1500">
                          <a:effectLst/>
                        </a:rPr>
                        <a:t>Staat veel en goedkoop voorop of gezondheid?</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tc>
                  <a:txBody>
                    <a:bodyPr/>
                    <a:lstStyle/>
                    <a:p>
                      <a:pPr algn="l" fontAlgn="t"/>
                      <a:r>
                        <a:rPr lang="nl-NL" sz="1500">
                          <a:effectLst/>
                        </a:rPr>
                        <a:t>Voedselzekerheid versus voedselveiligheid</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4253257207"/>
                  </a:ext>
                </a:extLst>
              </a:tr>
              <a:tr h="798512">
                <a:tc>
                  <a:txBody>
                    <a:bodyPr/>
                    <a:lstStyle/>
                    <a:p>
                      <a:pPr algn="l" fontAlgn="t"/>
                      <a:r>
                        <a:rPr lang="nl-NL" sz="1500">
                          <a:effectLst/>
                        </a:rPr>
                        <a:t>Technologie</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nl-NL" sz="1500">
                          <a:effectLst/>
                        </a:rPr>
                        <a:t>Hoe ver kan/mag men gaan in food?</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nl-NL" sz="1500">
                          <a:effectLst/>
                        </a:rPr>
                        <a:t>High tech versus high tech niet leidend en enigszins gelimiteerd</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2073163779"/>
                  </a:ext>
                </a:extLst>
              </a:tr>
              <a:tr h="1022856">
                <a:tc>
                  <a:txBody>
                    <a:bodyPr/>
                    <a:lstStyle/>
                    <a:p>
                      <a:pPr algn="l" fontAlgn="t"/>
                      <a:r>
                        <a:rPr lang="nl-NL" sz="1500">
                          <a:effectLst/>
                        </a:rPr>
                        <a:t>Vraag en aanbod</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tc>
                  <a:txBody>
                    <a:bodyPr/>
                    <a:lstStyle/>
                    <a:p>
                      <a:pPr algn="l" fontAlgn="t"/>
                      <a:r>
                        <a:rPr lang="nl-NL" sz="1500">
                          <a:effectLst/>
                        </a:rPr>
                        <a:t>Hoe wordt voldaan aan de groeiende en gedifferentieerde behoeften?</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tc>
                  <a:txBody>
                    <a:bodyPr/>
                    <a:lstStyle/>
                    <a:p>
                      <a:pPr algn="l" fontAlgn="t"/>
                      <a:r>
                        <a:rPr lang="nl-NL" sz="1500">
                          <a:effectLst/>
                        </a:rPr>
                        <a:t>Duwen versus trekken</a:t>
                      </a:r>
                    </a:p>
                  </a:txBody>
                  <a:tcPr marL="60044" marR="60044" marT="42031" marB="42031">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1076609323"/>
                  </a:ext>
                </a:extLst>
              </a:tr>
            </a:tbl>
          </a:graphicData>
        </a:graphic>
      </p:graphicFrame>
    </p:spTree>
    <p:extLst>
      <p:ext uri="{BB962C8B-B14F-4D97-AF65-F5344CB8AC3E}">
        <p14:creationId xmlns:p14="http://schemas.microsoft.com/office/powerpoint/2010/main" val="404257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Verandering</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ondernemen</a:t>
            </a:r>
            <a:r>
              <a:rPr lang="en-US" sz="2600" kern="1200" dirty="0">
                <a:solidFill>
                  <a:srgbClr val="FFFFFF"/>
                </a:solidFill>
                <a:latin typeface="+mj-lt"/>
                <a:ea typeface="+mj-ea"/>
                <a:cs typeface="+mj-cs"/>
              </a:rPr>
              <a:t> in de </a:t>
            </a:r>
            <a:r>
              <a:rPr lang="en-US" sz="2600" kern="1200" dirty="0" err="1">
                <a:solidFill>
                  <a:srgbClr val="FFFFFF"/>
                </a:solidFill>
                <a:latin typeface="+mj-lt"/>
                <a:ea typeface="+mj-ea"/>
                <a:cs typeface="+mj-cs"/>
              </a:rPr>
              <a:t>toekomst</a:t>
            </a:r>
            <a:endParaRPr lang="en-US" sz="2600" kern="1200" dirty="0">
              <a:solidFill>
                <a:srgbClr val="FFFFFF"/>
              </a:solidFill>
              <a:latin typeface="+mj-lt"/>
              <a:ea typeface="+mj-ea"/>
              <a:cs typeface="+mj-cs"/>
            </a:endParaRPr>
          </a:p>
        </p:txBody>
      </p:sp>
      <p:sp>
        <p:nvSpPr>
          <p:cNvPr id="3" name="Tekstvak 2"/>
          <p:cNvSpPr txBox="1"/>
          <p:nvPr/>
        </p:nvSpPr>
        <p:spPr>
          <a:xfrm>
            <a:off x="4038600" y="4884873"/>
            <a:ext cx="7188199" cy="12920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hlinkClick r:id="rId2"/>
              </a:rPr>
              <a:t>https://www.youtube.com/watch?time_continue=4&amp;v=1ND5Jl-jjmI&amp;feature=emb_logo</a:t>
            </a:r>
            <a:endParaRPr lang="en-US" sz="1700"/>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Bekijk de film</a:t>
            </a:r>
          </a:p>
          <a:p>
            <a:pPr indent="-228600">
              <a:lnSpc>
                <a:spcPct val="90000"/>
              </a:lnSpc>
              <a:spcAft>
                <a:spcPts val="600"/>
              </a:spcAft>
              <a:buFont typeface="Arial" panose="020B0604020202020204" pitchFamily="34" charset="0"/>
              <a:buChar char="•"/>
            </a:pPr>
            <a:endParaRPr lang="en-US" sz="170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30996289"/>
              </p:ext>
            </p:extLst>
          </p:nvPr>
        </p:nvGraphicFramePr>
        <p:xfrm>
          <a:off x="4038600" y="1443419"/>
          <a:ext cx="7188200" cy="2830912"/>
        </p:xfrm>
        <a:graphic>
          <a:graphicData uri="http://schemas.openxmlformats.org/drawingml/2006/table">
            <a:tbl>
              <a:tblPr firstRow="1" bandRow="1"/>
              <a:tblGrid>
                <a:gridCol w="2392644">
                  <a:extLst>
                    <a:ext uri="{9D8B030D-6E8A-4147-A177-3AD203B41FA5}">
                      <a16:colId xmlns:a16="http://schemas.microsoft.com/office/drawing/2014/main" val="162843259"/>
                    </a:ext>
                  </a:extLst>
                </a:gridCol>
                <a:gridCol w="2391339">
                  <a:extLst>
                    <a:ext uri="{9D8B030D-6E8A-4147-A177-3AD203B41FA5}">
                      <a16:colId xmlns:a16="http://schemas.microsoft.com/office/drawing/2014/main" val="2987713066"/>
                    </a:ext>
                  </a:extLst>
                </a:gridCol>
                <a:gridCol w="2404217">
                  <a:extLst>
                    <a:ext uri="{9D8B030D-6E8A-4147-A177-3AD203B41FA5}">
                      <a16:colId xmlns:a16="http://schemas.microsoft.com/office/drawing/2014/main" val="1648723792"/>
                    </a:ext>
                  </a:extLst>
                </a:gridCol>
              </a:tblGrid>
              <a:tr h="496721">
                <a:tc>
                  <a:txBody>
                    <a:bodyPr/>
                    <a:lstStyle/>
                    <a:p>
                      <a:pPr algn="l" fontAlgn="t"/>
                      <a:r>
                        <a:rPr lang="nl-NL" sz="1200" b="1">
                          <a:solidFill>
                            <a:srgbClr val="172B4D"/>
                          </a:solidFill>
                          <a:effectLst/>
                        </a:rPr>
                        <a:t>Thema's hoofdtrends in food tot 2030</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DEEBFF"/>
                    </a:solidFill>
                  </a:tcPr>
                </a:tc>
                <a:tc gridSpan="2">
                  <a:txBody>
                    <a:bodyPr/>
                    <a:lstStyle/>
                    <a:p>
                      <a:pPr algn="ctr" fontAlgn="t"/>
                      <a:r>
                        <a:rPr lang="nl-NL" sz="1200" b="1">
                          <a:solidFill>
                            <a:srgbClr val="172B4D"/>
                          </a:solidFill>
                          <a:effectLst/>
                        </a:rPr>
                        <a:t>Uitersten in ontwikkelingskeuze</a:t>
                      </a:r>
                    </a:p>
                    <a:p>
                      <a:pPr algn="ctr" fontAlgn="t"/>
                      <a:r>
                        <a:rPr lang="nl-NL" sz="1200" b="1">
                          <a:solidFill>
                            <a:srgbClr val="172B4D"/>
                          </a:solidFill>
                          <a:effectLst/>
                        </a:rPr>
                        <a:t>↓                                                   ↓</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E3FCEF"/>
                    </a:solidFill>
                  </a:tcPr>
                </a:tc>
                <a:tc hMerge="1">
                  <a:txBody>
                    <a:bodyPr/>
                    <a:lstStyle/>
                    <a:p>
                      <a:endParaRPr lang="nl-NL"/>
                    </a:p>
                  </a:txBody>
                  <a:tcPr/>
                </a:tc>
                <a:extLst>
                  <a:ext uri="{0D108BD9-81ED-4DB2-BD59-A6C34878D82A}">
                    <a16:rowId xmlns:a16="http://schemas.microsoft.com/office/drawing/2014/main" val="3614939353"/>
                  </a:ext>
                </a:extLst>
              </a:tr>
              <a:tr h="306245">
                <a:tc>
                  <a:txBody>
                    <a:bodyPr/>
                    <a:lstStyle/>
                    <a:p>
                      <a:pPr algn="l" fontAlgn="t"/>
                      <a:r>
                        <a:rPr lang="nl-NL" sz="1200">
                          <a:effectLst/>
                        </a:rPr>
                        <a:t>Vraag en aanbod</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DEEBFF"/>
                    </a:solidFill>
                  </a:tcPr>
                </a:tc>
                <a:tc>
                  <a:txBody>
                    <a:bodyPr/>
                    <a:lstStyle/>
                    <a:p>
                      <a:pPr algn="l" fontAlgn="t"/>
                      <a:r>
                        <a:rPr lang="nl-NL" sz="1200">
                          <a:effectLst/>
                        </a:rPr>
                        <a:t>Aanbodgericht</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nl-NL" sz="1200">
                          <a:effectLst/>
                        </a:rPr>
                        <a:t>Vraaggericht</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371308433"/>
                  </a:ext>
                </a:extLst>
              </a:tr>
              <a:tr h="306245">
                <a:tc>
                  <a:txBody>
                    <a:bodyPr/>
                    <a:lstStyle/>
                    <a:p>
                      <a:pPr algn="l" fontAlgn="t"/>
                      <a:r>
                        <a:rPr lang="nl-NL" sz="1200">
                          <a:effectLst/>
                        </a:rPr>
                        <a:t>Keten</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DEEBFF"/>
                    </a:solidFill>
                  </a:tcPr>
                </a:tc>
                <a:tc>
                  <a:txBody>
                    <a:bodyPr/>
                    <a:lstStyle/>
                    <a:p>
                      <a:pPr algn="l" fontAlgn="t"/>
                      <a:r>
                        <a:rPr lang="nl-NL" sz="1200">
                          <a:effectLst/>
                        </a:rPr>
                        <a:t>Macht</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nl-NL" sz="1200">
                          <a:effectLst/>
                        </a:rPr>
                        <a:t>Samenwerking</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08514033"/>
                  </a:ext>
                </a:extLst>
              </a:tr>
              <a:tr h="306245">
                <a:tc>
                  <a:txBody>
                    <a:bodyPr/>
                    <a:lstStyle/>
                    <a:p>
                      <a:pPr algn="l" fontAlgn="t"/>
                      <a:r>
                        <a:rPr lang="nl-NL" sz="1200">
                          <a:effectLst/>
                        </a:rPr>
                        <a:t>MVO</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DEEBFF"/>
                    </a:solidFill>
                  </a:tcPr>
                </a:tc>
                <a:tc>
                  <a:txBody>
                    <a:bodyPr/>
                    <a:lstStyle/>
                    <a:p>
                      <a:pPr algn="l" fontAlgn="t"/>
                      <a:r>
                        <a:rPr lang="nl-NL" sz="1200">
                          <a:effectLst/>
                        </a:rPr>
                        <a:t>Profit</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nl-NL" sz="1200">
                          <a:effectLst/>
                        </a:rPr>
                        <a:t>Maatschappelijke rol</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830869491"/>
                  </a:ext>
                </a:extLst>
              </a:tr>
              <a:tr h="306245">
                <a:tc>
                  <a:txBody>
                    <a:bodyPr/>
                    <a:lstStyle/>
                    <a:p>
                      <a:pPr algn="l" fontAlgn="t"/>
                      <a:r>
                        <a:rPr lang="nl-NL" sz="1200">
                          <a:effectLst/>
                        </a:rPr>
                        <a:t>Technologie</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DEEBFF"/>
                    </a:solidFill>
                  </a:tcPr>
                </a:tc>
                <a:tc>
                  <a:txBody>
                    <a:bodyPr/>
                    <a:lstStyle/>
                    <a:p>
                      <a:pPr algn="l" fontAlgn="t"/>
                      <a:r>
                        <a:rPr lang="nl-NL" sz="1200">
                          <a:effectLst/>
                        </a:rPr>
                        <a:t>High tech</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nl-NL" sz="1200">
                          <a:effectLst/>
                        </a:rPr>
                        <a:t>Rol technologie niet leidend</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982475403"/>
                  </a:ext>
                </a:extLst>
              </a:tr>
              <a:tr h="306245">
                <a:tc>
                  <a:txBody>
                    <a:bodyPr/>
                    <a:lstStyle/>
                    <a:p>
                      <a:pPr algn="l" fontAlgn="t"/>
                      <a:r>
                        <a:rPr lang="nl-NL" sz="1200">
                          <a:effectLst/>
                        </a:rPr>
                        <a:t>Regelgeving</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DEEBFF"/>
                    </a:solidFill>
                  </a:tcPr>
                </a:tc>
                <a:tc>
                  <a:txBody>
                    <a:bodyPr/>
                    <a:lstStyle/>
                    <a:p>
                      <a:pPr algn="l" fontAlgn="t"/>
                      <a:r>
                        <a:rPr lang="nl-NL" sz="1200">
                          <a:effectLst/>
                        </a:rPr>
                        <a:t>Voedselzekerheid</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nl-NL" sz="1200">
                          <a:effectLst/>
                        </a:rPr>
                        <a:t>Voedselveiligheid</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567435144"/>
                  </a:ext>
                </a:extLst>
              </a:tr>
              <a:tr h="306245">
                <a:tc>
                  <a:txBody>
                    <a:bodyPr/>
                    <a:lstStyle/>
                    <a:p>
                      <a:pPr algn="l" fontAlgn="t"/>
                      <a:r>
                        <a:rPr lang="nl-NL" sz="1200" b="1">
                          <a:solidFill>
                            <a:srgbClr val="172B4D"/>
                          </a:solidFill>
                          <a:effectLst/>
                        </a:rPr>
                        <a:t> </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tc>
                  <a:txBody>
                    <a:bodyPr/>
                    <a:lstStyle/>
                    <a:p>
                      <a:pPr algn="l" fontAlgn="t"/>
                      <a:r>
                        <a:rPr lang="nl-NL" sz="1200" b="1">
                          <a:solidFill>
                            <a:srgbClr val="172B4D"/>
                          </a:solidFill>
                          <a:effectLst/>
                        </a:rPr>
                        <a:t>4P's ha,ha*</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tc>
                  <a:txBody>
                    <a:bodyPr/>
                    <a:lstStyle/>
                    <a:p>
                      <a:pPr algn="l" fontAlgn="t"/>
                      <a:r>
                        <a:rPr lang="nl-NL" sz="1200" b="1">
                          <a:solidFill>
                            <a:srgbClr val="172B4D"/>
                          </a:solidFill>
                          <a:effectLst/>
                        </a:rPr>
                        <a:t>4C's ha,ha</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extLst>
                  <a:ext uri="{0D108BD9-81ED-4DB2-BD59-A6C34878D82A}">
                    <a16:rowId xmlns:a16="http://schemas.microsoft.com/office/drawing/2014/main" val="3780215402"/>
                  </a:ext>
                </a:extLst>
              </a:tr>
              <a:tr h="496721">
                <a:tc>
                  <a:txBody>
                    <a:bodyPr/>
                    <a:lstStyle/>
                    <a:p>
                      <a:pPr algn="l" fontAlgn="t"/>
                      <a:r>
                        <a:rPr lang="nl-NL" sz="1200">
                          <a:effectLst/>
                        </a:rPr>
                        <a:t> </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nl-NL" sz="1200">
                          <a:effectLst/>
                        </a:rPr>
                        <a:t>Product, Power, Profit, Price</a:t>
                      </a: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nl-NL" sz="1200">
                          <a:effectLst/>
                        </a:rPr>
                        <a:t>Consumer, Cooperation, Community, </a:t>
                      </a:r>
                      <a:r>
                        <a:rPr lang="nl-NL" sz="1200" err="1">
                          <a:effectLst/>
                        </a:rPr>
                        <a:t>Continuity</a:t>
                      </a:r>
                      <a:endParaRPr lang="nl-NL" sz="1200">
                        <a:effectLst/>
                      </a:endParaRPr>
                    </a:p>
                  </a:txBody>
                  <a:tcPr marL="53007" marR="53007" marT="37105" marB="37105">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250965630"/>
                  </a:ext>
                </a:extLst>
              </a:tr>
            </a:tbl>
          </a:graphicData>
        </a:graphic>
      </p:graphicFrame>
    </p:spTree>
    <p:extLst>
      <p:ext uri="{BB962C8B-B14F-4D97-AF65-F5344CB8AC3E}">
        <p14:creationId xmlns:p14="http://schemas.microsoft.com/office/powerpoint/2010/main" val="275968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Lesopdracht</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hlinkClick r:id="rId2"/>
              </a:rPr>
              <a:t>https://wiki.groenkennisnet.nl/display/FIT/Casus+opdrachten</a:t>
            </a:r>
            <a:endParaRPr lang="nl-NL" sz="1800"/>
          </a:p>
          <a:p>
            <a:r>
              <a:rPr lang="nl-NL" sz="1800"/>
              <a:t>Open de link en kies een van de drie onderwerpen.</a:t>
            </a:r>
          </a:p>
          <a:p>
            <a:r>
              <a:rPr lang="nl-NL" sz="1800"/>
              <a:t>Werk de casusopdracht uit.</a:t>
            </a:r>
          </a:p>
          <a:p>
            <a:r>
              <a:rPr lang="nl-NL" sz="1800"/>
              <a:t>Aan het einde van de les reflecteren we de resultaten.</a:t>
            </a:r>
          </a:p>
          <a:p>
            <a:endParaRPr lang="nl-NL" sz="180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44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*Extra verdieping</a:t>
            </a:r>
            <a:br>
              <a:rPr lang="nl-NL" dirty="0"/>
            </a:br>
            <a:endParaRPr lang="nl-NL" dirty="0"/>
          </a:p>
        </p:txBody>
      </p:sp>
      <p:sp>
        <p:nvSpPr>
          <p:cNvPr id="3" name="Tijdelijke aanduiding voor inhoud 2"/>
          <p:cNvSpPr>
            <a:spLocks noGrp="1"/>
          </p:cNvSpPr>
          <p:nvPr>
            <p:ph idx="1"/>
          </p:nvPr>
        </p:nvSpPr>
        <p:spPr>
          <a:xfrm>
            <a:off x="1161288" y="701019"/>
            <a:ext cx="6484094" cy="3382247"/>
          </a:xfrm>
        </p:spPr>
        <p:txBody>
          <a:bodyPr anchor="ctr">
            <a:normAutofit/>
          </a:bodyPr>
          <a:lstStyle/>
          <a:p>
            <a:r>
              <a:rPr lang="nl-NL" sz="2000">
                <a:hlinkClick r:id="rId2"/>
              </a:rPr>
              <a:t>https://www.ontwerpnovi.nl/richting+geven+op+prioriteiten/toekomstbestendige+ontwikkeling+landelijk+gebied/default.aspx</a:t>
            </a:r>
            <a:endParaRPr lang="nl-NL" sz="2000"/>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3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63029" y="1012004"/>
            <a:ext cx="3416158" cy="4795408"/>
          </a:xfrm>
          <a:prstGeom prst="ellipse">
            <a:avLst/>
          </a:prstGeom>
        </p:spPr>
        <p:txBody>
          <a:bodyPr>
            <a:normAutofit/>
          </a:bodyPr>
          <a:lstStyle/>
          <a:p>
            <a:r>
              <a:rPr lang="nl-NL" sz="3700">
                <a:solidFill>
                  <a:srgbClr val="FFFFFF"/>
                </a:solidFill>
              </a:rPr>
              <a:t>Leerdoelen</a:t>
            </a:r>
          </a:p>
        </p:txBody>
      </p:sp>
      <p:graphicFrame>
        <p:nvGraphicFramePr>
          <p:cNvPr id="5" name="Tijdelijke aanduiding voor inhoud 2">
            <a:extLst>
              <a:ext uri="{FF2B5EF4-FFF2-40B4-BE49-F238E27FC236}">
                <a16:creationId xmlns:a16="http://schemas.microsoft.com/office/drawing/2014/main" id="{4926DC5C-8113-4CC4-8ED8-333EBCCB2E67}"/>
              </a:ext>
            </a:extLst>
          </p:cNvPr>
          <p:cNvGraphicFramePr>
            <a:graphicFrameLocks noGrp="1"/>
          </p:cNvGraphicFramePr>
          <p:nvPr>
            <p:ph idx="1"/>
            <p:extLst>
              <p:ext uri="{D42A27DB-BD31-4B8C-83A1-F6EECF244321}">
                <p14:modId xmlns:p14="http://schemas.microsoft.com/office/powerpoint/2010/main" val="36025496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66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B3DC04-6F57-EB4E-8A76-6C3FED6E96DE}"/>
              </a:ext>
            </a:extLst>
          </p:cNvPr>
          <p:cNvSpPr>
            <a:spLocks noGrp="1"/>
          </p:cNvSpPr>
          <p:nvPr>
            <p:ph type="title"/>
          </p:nvPr>
        </p:nvSpPr>
        <p:spPr>
          <a:xfrm>
            <a:off x="5297762" y="1053711"/>
            <a:ext cx="5638994" cy="1424446"/>
          </a:xfrm>
        </p:spPr>
        <p:txBody>
          <a:bodyPr>
            <a:normAutofit/>
          </a:bodyPr>
          <a:lstStyle/>
          <a:p>
            <a:r>
              <a:rPr lang="nl-NL">
                <a:solidFill>
                  <a:srgbClr val="FFFFFF"/>
                </a:solidFill>
              </a:rPr>
              <a:t>Helicon in beweging!</a:t>
            </a:r>
          </a:p>
        </p:txBody>
      </p:sp>
      <p:pic>
        <p:nvPicPr>
          <p:cNvPr id="7" name="Afbeelding 6" descr="Afbeelding met tekening&#10;&#10;Automatisch gegenereerde beschrijving">
            <a:extLst>
              <a:ext uri="{FF2B5EF4-FFF2-40B4-BE49-F238E27FC236}">
                <a16:creationId xmlns:a16="http://schemas.microsoft.com/office/drawing/2014/main" id="{4D4F11F4-5832-DF48-8B46-5A3BDB821ECD}"/>
              </a:ext>
            </a:extLst>
          </p:cNvPr>
          <p:cNvPicPr>
            <a:picLocks noChangeAspect="1"/>
          </p:cNvPicPr>
          <p:nvPr/>
        </p:nvPicPr>
        <p:blipFill>
          <a:blip r:embed="rId2"/>
          <a:stretch>
            <a:fillRect/>
          </a:stretch>
        </p:blipFill>
        <p:spPr>
          <a:xfrm>
            <a:off x="763305" y="478232"/>
            <a:ext cx="3099891" cy="2789902"/>
          </a:xfrm>
          <a:prstGeom prst="rect">
            <a:avLst/>
          </a:prstGeom>
        </p:spPr>
      </p:pic>
      <p:cxnSp>
        <p:nvCxnSpPr>
          <p:cNvPr id="14" name="Straight Connector 1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blauw, tafel, zitten, houten&#10;&#10;Automatisch gegenereerde beschrijving">
            <a:extLst>
              <a:ext uri="{FF2B5EF4-FFF2-40B4-BE49-F238E27FC236}">
                <a16:creationId xmlns:a16="http://schemas.microsoft.com/office/drawing/2014/main" id="{6CE9DF8F-76DA-2648-940B-2AE6FACB6BBE}"/>
              </a:ext>
            </a:extLst>
          </p:cNvPr>
          <p:cNvPicPr>
            <a:picLocks noChangeAspect="1"/>
          </p:cNvPicPr>
          <p:nvPr/>
        </p:nvPicPr>
        <p:blipFill>
          <a:blip r:embed="rId3"/>
          <a:stretch/>
        </p:blipFill>
        <p:spPr>
          <a:xfrm>
            <a:off x="481886" y="3761891"/>
            <a:ext cx="3662730" cy="2444872"/>
          </a:xfrm>
          <a:prstGeom prst="rect">
            <a:avLst/>
          </a:prstGeom>
        </p:spPr>
      </p:pic>
      <p:sp>
        <p:nvSpPr>
          <p:cNvPr id="3" name="Tijdelijke aanduiding voor inhoud 2">
            <a:extLst>
              <a:ext uri="{FF2B5EF4-FFF2-40B4-BE49-F238E27FC236}">
                <a16:creationId xmlns:a16="http://schemas.microsoft.com/office/drawing/2014/main" id="{74175148-064A-CD44-919C-ADB4C4B002C0}"/>
              </a:ext>
            </a:extLst>
          </p:cNvPr>
          <p:cNvSpPr>
            <a:spLocks noGrp="1"/>
          </p:cNvSpPr>
          <p:nvPr>
            <p:ph idx="1"/>
          </p:nvPr>
        </p:nvSpPr>
        <p:spPr>
          <a:xfrm>
            <a:off x="5297762" y="2799889"/>
            <a:ext cx="5747187" cy="2987543"/>
          </a:xfrm>
        </p:spPr>
        <p:txBody>
          <a:bodyPr anchor="t">
            <a:normAutofit fontScale="92500" lnSpcReduction="20000"/>
          </a:bodyPr>
          <a:lstStyle/>
          <a:p>
            <a:pPr marL="0" indent="0">
              <a:buNone/>
            </a:pPr>
            <a:r>
              <a:rPr lang="nl-NL" sz="1900" dirty="0" err="1">
                <a:solidFill>
                  <a:srgbClr val="FFFFFF"/>
                </a:solidFill>
              </a:rPr>
              <a:t>Facts</a:t>
            </a:r>
            <a:r>
              <a:rPr lang="nl-NL" sz="1900" dirty="0">
                <a:solidFill>
                  <a:srgbClr val="FFFFFF"/>
                </a:solidFill>
              </a:rPr>
              <a:t>: </a:t>
            </a:r>
          </a:p>
          <a:p>
            <a:r>
              <a:rPr lang="nl-NL" sz="1900" dirty="0">
                <a:solidFill>
                  <a:srgbClr val="FFFFFF"/>
                </a:solidFill>
              </a:rPr>
              <a:t>Duurzame opleiding met lifestyle en geen enkele vorm van bewegen</a:t>
            </a:r>
          </a:p>
          <a:p>
            <a:r>
              <a:rPr lang="nl-NL" sz="1900" dirty="0">
                <a:solidFill>
                  <a:srgbClr val="FFFFFF"/>
                </a:solidFill>
              </a:rPr>
              <a:t>Jongeren zijn minder gaan bewegen</a:t>
            </a:r>
          </a:p>
          <a:p>
            <a:r>
              <a:rPr lang="nl-NL" sz="1900" dirty="0">
                <a:solidFill>
                  <a:srgbClr val="FFFFFF"/>
                </a:solidFill>
              </a:rPr>
              <a:t>Beweegrichtlijnen:</a:t>
            </a:r>
          </a:p>
          <a:p>
            <a:pPr lvl="1"/>
            <a:r>
              <a:rPr lang="nl-NL" sz="1500" dirty="0">
                <a:solidFill>
                  <a:srgbClr val="FFFFFF"/>
                </a:solidFill>
                <a:hlinkClick r:id="rId4"/>
              </a:rPr>
              <a:t>https://youtu.be/76mTZeiuKrc</a:t>
            </a:r>
            <a:endParaRPr lang="nl-NL" sz="1500" dirty="0">
              <a:solidFill>
                <a:srgbClr val="FFFFFF"/>
              </a:solidFill>
            </a:endParaRPr>
          </a:p>
          <a:p>
            <a:pPr marL="0" indent="0">
              <a:buNone/>
            </a:pPr>
            <a:r>
              <a:rPr lang="nl-NL" sz="1900" dirty="0">
                <a:solidFill>
                  <a:srgbClr val="FFFFFF"/>
                </a:solidFill>
              </a:rPr>
              <a:t>Wie:</a:t>
            </a:r>
          </a:p>
          <a:p>
            <a:r>
              <a:rPr lang="nl-NL" sz="1900" dirty="0">
                <a:solidFill>
                  <a:srgbClr val="FFFFFF"/>
                </a:solidFill>
              </a:rPr>
              <a:t>Docenten</a:t>
            </a:r>
          </a:p>
          <a:p>
            <a:r>
              <a:rPr lang="nl-NL" sz="1900" dirty="0">
                <a:solidFill>
                  <a:srgbClr val="FFFFFF"/>
                </a:solidFill>
              </a:rPr>
              <a:t>Studenten</a:t>
            </a:r>
          </a:p>
          <a:p>
            <a:r>
              <a:rPr lang="nl-NL" sz="1900" dirty="0">
                <a:solidFill>
                  <a:srgbClr val="FFFFFF"/>
                </a:solidFill>
              </a:rPr>
              <a:t>Gezamenlijke doelen formuleren</a:t>
            </a:r>
          </a:p>
        </p:txBody>
      </p:sp>
    </p:spTree>
    <p:extLst>
      <p:ext uri="{BB962C8B-B14F-4D97-AF65-F5344CB8AC3E}">
        <p14:creationId xmlns:p14="http://schemas.microsoft.com/office/powerpoint/2010/main" val="409325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33DE8-AF0A-4640-BCAC-0AFA5B0E97AC}"/>
              </a:ext>
            </a:extLst>
          </p:cNvPr>
          <p:cNvSpPr>
            <a:spLocks noGrp="1"/>
          </p:cNvSpPr>
          <p:nvPr>
            <p:ph type="title"/>
          </p:nvPr>
        </p:nvSpPr>
        <p:spPr>
          <a:xfrm>
            <a:off x="648929" y="629266"/>
            <a:ext cx="5127031" cy="1676603"/>
          </a:xfrm>
        </p:spPr>
        <p:txBody>
          <a:bodyPr>
            <a:normAutofit/>
          </a:bodyPr>
          <a:lstStyle/>
          <a:p>
            <a:r>
              <a:rPr lang="nl-NL" dirty="0"/>
              <a:t>Introductie voedingsleer</a:t>
            </a:r>
          </a:p>
        </p:txBody>
      </p:sp>
      <p:sp>
        <p:nvSpPr>
          <p:cNvPr id="3" name="Tijdelijke aanduiding voor inhoud 2">
            <a:extLst>
              <a:ext uri="{FF2B5EF4-FFF2-40B4-BE49-F238E27FC236}">
                <a16:creationId xmlns:a16="http://schemas.microsoft.com/office/drawing/2014/main" id="{D3F63F51-B971-DB48-B393-349EB2B60E2E}"/>
              </a:ext>
            </a:extLst>
          </p:cNvPr>
          <p:cNvSpPr>
            <a:spLocks noGrp="1"/>
          </p:cNvSpPr>
          <p:nvPr>
            <p:ph idx="1"/>
          </p:nvPr>
        </p:nvSpPr>
        <p:spPr>
          <a:xfrm>
            <a:off x="648930" y="2438400"/>
            <a:ext cx="5127029" cy="3785419"/>
          </a:xfrm>
        </p:spPr>
        <p:txBody>
          <a:bodyPr>
            <a:normAutofit/>
          </a:bodyPr>
          <a:lstStyle/>
          <a:p>
            <a:r>
              <a:rPr lang="nl-NL" sz="2200"/>
              <a:t>Bekijk de ingevulde Eetmeter?</a:t>
            </a:r>
          </a:p>
          <a:p>
            <a:r>
              <a:rPr lang="nl-NL" sz="2200"/>
              <a:t>Welke Quick </a:t>
            </a:r>
            <a:r>
              <a:rPr lang="nl-NL" sz="2200" err="1"/>
              <a:t>wins</a:t>
            </a:r>
            <a:r>
              <a:rPr lang="nl-NL" sz="2200"/>
              <a:t> zie je</a:t>
            </a:r>
          </a:p>
          <a:p>
            <a:r>
              <a:rPr lang="nl-NL" sz="2200"/>
              <a:t>Bekijk alle informatie van het Voedingscentrum?</a:t>
            </a:r>
          </a:p>
          <a:p>
            <a:r>
              <a:rPr lang="nl-NL" sz="2200"/>
              <a:t>Welke hulpmiddelen kun je vinden op de website van het Voedingscentrum?</a:t>
            </a:r>
          </a:p>
          <a:p>
            <a:r>
              <a:rPr lang="nl-NL" sz="2200"/>
              <a:t>Voor vitamines en mineralen kijk ook op de site van het vitamine-informatiebureau: </a:t>
            </a:r>
            <a:r>
              <a:rPr lang="nl-NL" sz="2200">
                <a:hlinkClick r:id="rId2"/>
              </a:rPr>
              <a:t>https://www.vitamine-info.nl</a:t>
            </a:r>
            <a:endParaRPr lang="nl-NL" sz="2200"/>
          </a:p>
          <a:p>
            <a:endParaRPr lang="nl-NL" sz="2200"/>
          </a:p>
          <a:p>
            <a:pPr marL="0" indent="0">
              <a:buNone/>
            </a:pPr>
            <a:endParaRPr lang="nl-NL" sz="2200"/>
          </a:p>
        </p:txBody>
      </p:sp>
      <p:pic>
        <p:nvPicPr>
          <p:cNvPr id="5" name="Afbeelding 4" descr="Afbeelding met rood, tekening&#10;&#10;Automatisch gegenereerde beschrijving">
            <a:extLst>
              <a:ext uri="{FF2B5EF4-FFF2-40B4-BE49-F238E27FC236}">
                <a16:creationId xmlns:a16="http://schemas.microsoft.com/office/drawing/2014/main" id="{D67E8013-0DC0-8140-9D20-7B362E212867}"/>
              </a:ext>
            </a:extLst>
          </p:cNvPr>
          <p:cNvPicPr>
            <a:picLocks noChangeAspect="1"/>
          </p:cNvPicPr>
          <p:nvPr/>
        </p:nvPicPr>
        <p:blipFill rotWithShape="1">
          <a:blip r:embed="rId3"/>
          <a:srcRect l="2082" r="-2" b="-2"/>
          <a:stretch/>
        </p:blipFill>
        <p:spPr>
          <a:xfrm>
            <a:off x="6090613" y="640082"/>
            <a:ext cx="5461724" cy="5577837"/>
          </a:xfrm>
          <a:prstGeom prst="rect">
            <a:avLst/>
          </a:prstGeom>
          <a:effectLst/>
        </p:spPr>
      </p:pic>
    </p:spTree>
    <p:extLst>
      <p:ext uri="{BB962C8B-B14F-4D97-AF65-F5344CB8AC3E}">
        <p14:creationId xmlns:p14="http://schemas.microsoft.com/office/powerpoint/2010/main" val="283231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C9F2E-5147-C942-838B-DEA06EA415F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Kies ik gezond?</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schermafbeelding&#10;&#10;Automatisch gegenereerde beschrijving">
            <a:extLst>
              <a:ext uri="{FF2B5EF4-FFF2-40B4-BE49-F238E27FC236}">
                <a16:creationId xmlns:a16="http://schemas.microsoft.com/office/drawing/2014/main" id="{B1A77198-A157-DF44-87C2-D9694C7FCA18}"/>
              </a:ext>
            </a:extLst>
          </p:cNvPr>
          <p:cNvPicPr>
            <a:picLocks noGrp="1" noChangeAspect="1"/>
          </p:cNvPicPr>
          <p:nvPr>
            <p:ph idx="1"/>
          </p:nvPr>
        </p:nvPicPr>
        <p:blipFill rotWithShape="1">
          <a:blip r:embed="rId3"/>
          <a:srcRect t="5159" r="1" b="1970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548297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69A8F-3CAF-5141-8E44-05DC0C3C852F}"/>
              </a:ext>
            </a:extLst>
          </p:cNvPr>
          <p:cNvSpPr>
            <a:spLocks noGrp="1"/>
          </p:cNvSpPr>
          <p:nvPr>
            <p:ph type="title"/>
          </p:nvPr>
        </p:nvSpPr>
        <p:spPr/>
        <p:txBody>
          <a:bodyPr/>
          <a:lstStyle/>
          <a:p>
            <a:endParaRPr lang="nl-NL"/>
          </a:p>
        </p:txBody>
      </p:sp>
      <p:pic>
        <p:nvPicPr>
          <p:cNvPr id="5" name="Tijdelijke aanduiding voor inhoud 4" descr="Afbeelding met teken, tekening, doos, rood&#10;&#10;Automatisch gegenereerde beschrijving">
            <a:extLst>
              <a:ext uri="{FF2B5EF4-FFF2-40B4-BE49-F238E27FC236}">
                <a16:creationId xmlns:a16="http://schemas.microsoft.com/office/drawing/2014/main" id="{A7C72D5A-5430-4D40-A474-5843D3C29B6D}"/>
              </a:ext>
            </a:extLst>
          </p:cNvPr>
          <p:cNvPicPr>
            <a:picLocks noGrp="1" noChangeAspect="1"/>
          </p:cNvPicPr>
          <p:nvPr>
            <p:ph idx="1"/>
          </p:nvPr>
        </p:nvPicPr>
        <p:blipFill>
          <a:blip r:embed="rId2"/>
          <a:stretch>
            <a:fillRect/>
          </a:stretch>
        </p:blipFill>
        <p:spPr>
          <a:xfrm>
            <a:off x="3629862" y="1825625"/>
            <a:ext cx="4932275" cy="4351338"/>
          </a:xfrm>
        </p:spPr>
      </p:pic>
    </p:spTree>
    <p:extLst>
      <p:ext uri="{BB962C8B-B14F-4D97-AF65-F5344CB8AC3E}">
        <p14:creationId xmlns:p14="http://schemas.microsoft.com/office/powerpoint/2010/main" val="373672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9CF6B-EE69-3B40-B9CC-E88BBFC571F0}"/>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4700" kern="1200">
                <a:solidFill>
                  <a:schemeClr val="tx1"/>
                </a:solidFill>
                <a:latin typeface="+mj-lt"/>
                <a:ea typeface="+mj-ea"/>
                <a:cs typeface="+mj-cs"/>
              </a:rPr>
              <a:t>Belang van goede ademhaling en nachtrust</a:t>
            </a:r>
          </a:p>
        </p:txBody>
      </p:sp>
      <p:pic>
        <p:nvPicPr>
          <p:cNvPr id="5" name="Tijdelijke aanduiding voor inhoud 4">
            <a:extLst>
              <a:ext uri="{FF2B5EF4-FFF2-40B4-BE49-F238E27FC236}">
                <a16:creationId xmlns:a16="http://schemas.microsoft.com/office/drawing/2014/main" id="{BD5451BF-D157-DF42-B5A4-A2A942A8F72D}"/>
              </a:ext>
            </a:extLst>
          </p:cNvPr>
          <p:cNvPicPr>
            <a:picLocks noChangeAspect="1"/>
          </p:cNvPicPr>
          <p:nvPr/>
        </p:nvPicPr>
        <p:blipFill rotWithShape="1">
          <a:blip r:embed="rId3"/>
          <a:srcRect b="1400"/>
          <a:stretch/>
        </p:blipFill>
        <p:spPr>
          <a:xfrm>
            <a:off x="20" y="10"/>
            <a:ext cx="6095974" cy="4252522"/>
          </a:xfrm>
          <a:prstGeom prst="rect">
            <a:avLst/>
          </a:prstGeom>
        </p:spPr>
      </p:pic>
      <p:pic>
        <p:nvPicPr>
          <p:cNvPr id="7" name="Afbeelding 6">
            <a:extLst>
              <a:ext uri="{FF2B5EF4-FFF2-40B4-BE49-F238E27FC236}">
                <a16:creationId xmlns:a16="http://schemas.microsoft.com/office/drawing/2014/main" id="{D8185F8F-05D0-3344-849A-ACC714654D4C}"/>
              </a:ext>
            </a:extLst>
          </p:cNvPr>
          <p:cNvPicPr>
            <a:picLocks noChangeAspect="1"/>
          </p:cNvPicPr>
          <p:nvPr/>
        </p:nvPicPr>
        <p:blipFill rotWithShape="1">
          <a:blip r:embed="rId4"/>
          <a:srcRect t="4841" b="24326"/>
          <a:stretch/>
        </p:blipFill>
        <p:spPr>
          <a:xfrm>
            <a:off x="6095999" y="-681"/>
            <a:ext cx="6096001" cy="4253215"/>
          </a:xfrm>
          <a:prstGeom prst="rect">
            <a:avLst/>
          </a:prstGeom>
        </p:spPr>
      </p:pic>
      <p:cxnSp>
        <p:nvCxnSpPr>
          <p:cNvPr id="39" name="Straight Connector 38">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29D29F2C-03F3-964B-9F2F-21C3C48ECCC7}"/>
              </a:ext>
            </a:extLst>
          </p:cNvPr>
          <p:cNvPicPr>
            <a:picLocks noChangeAspect="1"/>
          </p:cNvPicPr>
          <p:nvPr/>
        </p:nvPicPr>
        <p:blipFill rotWithShape="1">
          <a:blip r:embed="rId4"/>
          <a:srcRect t="4841" b="24326"/>
          <a:stretch/>
        </p:blipFill>
        <p:spPr>
          <a:xfrm>
            <a:off x="6095999" y="0"/>
            <a:ext cx="6096001" cy="4253215"/>
          </a:xfrm>
          <a:prstGeom prst="rect">
            <a:avLst/>
          </a:prstGeom>
        </p:spPr>
      </p:pic>
      <p:sp>
        <p:nvSpPr>
          <p:cNvPr id="6" name="Rechthoek 5">
            <a:extLst>
              <a:ext uri="{FF2B5EF4-FFF2-40B4-BE49-F238E27FC236}">
                <a16:creationId xmlns:a16="http://schemas.microsoft.com/office/drawing/2014/main" id="{E874A6A7-E255-BC49-8DBB-80F90B2CDDE4}"/>
              </a:ext>
            </a:extLst>
          </p:cNvPr>
          <p:cNvSpPr/>
          <p:nvPr/>
        </p:nvSpPr>
        <p:spPr>
          <a:xfrm>
            <a:off x="6238724" y="121135"/>
            <a:ext cx="76174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Slaap!</a:t>
            </a: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9095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BF44A49-C9E8-764B-AFFC-C0CD6BE681AA}"/>
              </a:ext>
            </a:extLst>
          </p:cNvPr>
          <p:cNvPicPr>
            <a:picLocks noGrp="1" noChangeAspect="1"/>
          </p:cNvPicPr>
          <p:nvPr>
            <p:ph idx="1"/>
          </p:nvPr>
        </p:nvPicPr>
        <p:blipFill>
          <a:blip r:embed="rId2"/>
          <a:stretch>
            <a:fillRect/>
          </a:stretch>
        </p:blipFill>
        <p:spPr>
          <a:xfrm>
            <a:off x="3216896" y="643467"/>
            <a:ext cx="5758207" cy="5571066"/>
          </a:xfrm>
          <a:prstGeom prst="rect">
            <a:avLst/>
          </a:prstGeom>
        </p:spPr>
      </p:pic>
    </p:spTree>
    <p:extLst>
      <p:ext uri="{BB962C8B-B14F-4D97-AF65-F5344CB8AC3E}">
        <p14:creationId xmlns:p14="http://schemas.microsoft.com/office/powerpoint/2010/main" val="166423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BF487-72EE-704A-81C7-25EB4AF4775E}"/>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a:t>Koolhydraatarm</a:t>
            </a:r>
          </a:p>
        </p:txBody>
      </p:sp>
      <p:pic>
        <p:nvPicPr>
          <p:cNvPr id="5" name="Tijdelijke aanduiding voor inhoud 4">
            <a:extLst>
              <a:ext uri="{FF2B5EF4-FFF2-40B4-BE49-F238E27FC236}">
                <a16:creationId xmlns:a16="http://schemas.microsoft.com/office/drawing/2014/main" id="{A7871CE3-9825-8A42-8F38-0B696DE2B31D}"/>
              </a:ext>
            </a:extLst>
          </p:cNvPr>
          <p:cNvPicPr>
            <a:picLocks noGrp="1" noChangeAspect="1"/>
          </p:cNvPicPr>
          <p:nvPr>
            <p:ph idx="1"/>
          </p:nvPr>
        </p:nvPicPr>
        <p:blipFill rotWithShape="1">
          <a:blip r:embed="rId2"/>
          <a:srcRect l="1285" r="358"/>
          <a:stretch/>
        </p:blipFill>
        <p:spPr>
          <a:xfrm>
            <a:off x="1" y="10"/>
            <a:ext cx="4654296" cy="6857990"/>
          </a:xfrm>
          <a:prstGeom prst="rect">
            <a:avLst/>
          </a:prstGeom>
        </p:spPr>
      </p:pic>
    </p:spTree>
    <p:extLst>
      <p:ext uri="{BB962C8B-B14F-4D97-AF65-F5344CB8AC3E}">
        <p14:creationId xmlns:p14="http://schemas.microsoft.com/office/powerpoint/2010/main" val="354194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6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5FD273-E7B7-6A4C-85DE-E40671013216}"/>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Keto dieet</a:t>
            </a:r>
          </a:p>
        </p:txBody>
      </p:sp>
      <p:pic>
        <p:nvPicPr>
          <p:cNvPr id="5" name="Afbeelding 4" descr="Afbeelding met voedsel, salade&#10;&#10;Automatisch gegenereerde beschrijving">
            <a:extLst>
              <a:ext uri="{FF2B5EF4-FFF2-40B4-BE49-F238E27FC236}">
                <a16:creationId xmlns:a16="http://schemas.microsoft.com/office/drawing/2014/main" id="{69472082-4813-2246-8B61-57CA876A39F0}"/>
              </a:ext>
            </a:extLst>
          </p:cNvPr>
          <p:cNvPicPr>
            <a:picLocks noChangeAspect="1"/>
          </p:cNvPicPr>
          <p:nvPr/>
        </p:nvPicPr>
        <p:blipFill rotWithShape="1">
          <a:blip r:embed="rId2"/>
          <a:srcRect r="3768"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A252BCC-6140-7B4C-B269-188DCA3872D1}"/>
              </a:ext>
            </a:extLst>
          </p:cNvPr>
          <p:cNvSpPr>
            <a:spLocks noGrp="1"/>
          </p:cNvSpPr>
          <p:nvPr>
            <p:ph idx="1"/>
          </p:nvPr>
        </p:nvSpPr>
        <p:spPr>
          <a:xfrm>
            <a:off x="8029319" y="917725"/>
            <a:ext cx="3424739" cy="4852362"/>
          </a:xfrm>
        </p:spPr>
        <p:txBody>
          <a:bodyPr anchor="ctr">
            <a:normAutofit fontScale="85000" lnSpcReduction="20000"/>
          </a:bodyPr>
          <a:lstStyle/>
          <a:p>
            <a:r>
              <a:rPr lang="nl-NL" sz="2000" dirty="0">
                <a:solidFill>
                  <a:srgbClr val="FFFFFF"/>
                </a:solidFill>
              </a:rPr>
              <a:t>Wat wordt er heel laag ingenomen?</a:t>
            </a:r>
          </a:p>
          <a:p>
            <a:r>
              <a:rPr lang="nl-NL" sz="2000" dirty="0">
                <a:solidFill>
                  <a:srgbClr val="FFFFFF"/>
                </a:solidFill>
              </a:rPr>
              <a:t>Hoeveel gram maximaal? Minder dan 50 gram</a:t>
            </a:r>
          </a:p>
          <a:p>
            <a:pPr marL="0" indent="0">
              <a:buNone/>
            </a:pPr>
            <a:r>
              <a:rPr lang="nl-NL" sz="2000" dirty="0">
                <a:solidFill>
                  <a:srgbClr val="FFFFFF"/>
                </a:solidFill>
              </a:rPr>
              <a:t>Het </a:t>
            </a:r>
            <a:r>
              <a:rPr lang="nl-NL" sz="2000" dirty="0" err="1">
                <a:solidFill>
                  <a:srgbClr val="FFFFFF"/>
                </a:solidFill>
              </a:rPr>
              <a:t>ketogeen</a:t>
            </a:r>
            <a:r>
              <a:rPr lang="nl-NL" sz="2000" dirty="0">
                <a:solidFill>
                  <a:srgbClr val="FFFFFF"/>
                </a:solidFill>
              </a:rPr>
              <a:t> dieet is </a:t>
            </a:r>
            <a:r>
              <a:rPr lang="nl-NL" sz="2000" dirty="0" err="1">
                <a:solidFill>
                  <a:srgbClr val="FFFFFF"/>
                </a:solidFill>
              </a:rPr>
              <a:t>gee</a:t>
            </a:r>
            <a:r>
              <a:rPr lang="nl-NL" sz="2000" dirty="0">
                <a:solidFill>
                  <a:srgbClr val="FFFFFF"/>
                </a:solidFill>
              </a:rPr>
              <a:t> nieuw dieet, maar het </a:t>
            </a:r>
            <a:r>
              <a:rPr lang="nl-NL" sz="2000" dirty="0" err="1">
                <a:solidFill>
                  <a:srgbClr val="FFFFFF"/>
                </a:solidFill>
              </a:rPr>
              <a:t>ketogeen</a:t>
            </a:r>
            <a:r>
              <a:rPr lang="nl-NL" sz="2000" dirty="0">
                <a:solidFill>
                  <a:srgbClr val="FFFFFF"/>
                </a:solidFill>
              </a:rPr>
              <a:t> dieet past in de trend van het al populaire koolhydraatarme dieet.  Hoe werkt het </a:t>
            </a:r>
            <a:r>
              <a:rPr lang="nl-NL" sz="2000" dirty="0" err="1">
                <a:solidFill>
                  <a:srgbClr val="FFFFFF"/>
                </a:solidFill>
              </a:rPr>
              <a:t>keto</a:t>
            </a:r>
            <a:r>
              <a:rPr lang="nl-NL" sz="2000" dirty="0">
                <a:solidFill>
                  <a:srgbClr val="FFFFFF"/>
                </a:solidFill>
              </a:rPr>
              <a:t> dieet? Normaal haalt je lichaam de energie uit koolhydraten zoals aardappelen, brood, rijst en pasta. Bij het </a:t>
            </a:r>
            <a:r>
              <a:rPr lang="nl-NL" sz="2000" dirty="0" err="1">
                <a:solidFill>
                  <a:srgbClr val="FFFFFF"/>
                </a:solidFill>
              </a:rPr>
              <a:t>keto</a:t>
            </a:r>
            <a:r>
              <a:rPr lang="nl-NL" sz="2000" dirty="0">
                <a:solidFill>
                  <a:srgbClr val="FFFFFF"/>
                </a:solidFill>
              </a:rPr>
              <a:t> dieet eet je veel vetten en weinig koolhydraten. Als het lichaam weinig koolhydraten binnenkrijgt schakelt het over op de vetverbranding. Je lichaam breekt de vetten af tot zogenaamde ketonen dit proces wordt </a:t>
            </a:r>
            <a:r>
              <a:rPr lang="nl-NL" sz="2000" dirty="0" err="1">
                <a:solidFill>
                  <a:srgbClr val="FFFFFF"/>
                </a:solidFill>
              </a:rPr>
              <a:t>ketose</a:t>
            </a:r>
            <a:r>
              <a:rPr lang="nl-NL" sz="2000" dirty="0">
                <a:solidFill>
                  <a:srgbClr val="FFFFFF"/>
                </a:solidFill>
              </a:rPr>
              <a:t> genoemd. Bij het </a:t>
            </a:r>
            <a:r>
              <a:rPr lang="nl-NL" sz="2000" dirty="0" err="1">
                <a:solidFill>
                  <a:srgbClr val="FFFFFF"/>
                </a:solidFill>
              </a:rPr>
              <a:t>keto</a:t>
            </a:r>
            <a:r>
              <a:rPr lang="nl-NL" sz="2000" dirty="0">
                <a:solidFill>
                  <a:srgbClr val="FFFFFF"/>
                </a:solidFill>
              </a:rPr>
              <a:t> dieet zijn dus niet de koolhydraten maar de ketonen de belangrijkste energiebron voor je lichaam.</a:t>
            </a:r>
          </a:p>
          <a:p>
            <a:endParaRPr lang="nl-NL" sz="2000" dirty="0">
              <a:solidFill>
                <a:srgbClr val="FFFFFF"/>
              </a:solidFill>
            </a:endParaRPr>
          </a:p>
        </p:txBody>
      </p:sp>
    </p:spTree>
    <p:extLst>
      <p:ext uri="{BB962C8B-B14F-4D97-AF65-F5344CB8AC3E}">
        <p14:creationId xmlns:p14="http://schemas.microsoft.com/office/powerpoint/2010/main" val="37514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9553B-D486-3240-927A-B1E2C881CA30}"/>
              </a:ext>
            </a:extLst>
          </p:cNvPr>
          <p:cNvSpPr>
            <a:spLocks noGrp="1"/>
          </p:cNvSpPr>
          <p:nvPr>
            <p:ph type="title"/>
          </p:nvPr>
        </p:nvSpPr>
        <p:spPr>
          <a:xfrm>
            <a:off x="838200" y="365125"/>
            <a:ext cx="6505575" cy="1325563"/>
          </a:xfrm>
        </p:spPr>
        <p:txBody>
          <a:bodyPr>
            <a:normAutofit/>
          </a:bodyPr>
          <a:lstStyle/>
          <a:p>
            <a:r>
              <a:rPr lang="nl-NL"/>
              <a:t>Bekende koolhydraatarme diëten</a:t>
            </a:r>
            <a:endParaRPr lang="nl-NL" dirty="0"/>
          </a:p>
        </p:txBody>
      </p:sp>
      <p:sp>
        <p:nvSpPr>
          <p:cNvPr id="3" name="Tijdelijke aanduiding voor inhoud 2">
            <a:extLst>
              <a:ext uri="{FF2B5EF4-FFF2-40B4-BE49-F238E27FC236}">
                <a16:creationId xmlns:a16="http://schemas.microsoft.com/office/drawing/2014/main" id="{7D1ABF7F-B5B6-164C-806F-EB6940689492}"/>
              </a:ext>
            </a:extLst>
          </p:cNvPr>
          <p:cNvSpPr>
            <a:spLocks noGrp="1"/>
          </p:cNvSpPr>
          <p:nvPr>
            <p:ph idx="1"/>
          </p:nvPr>
        </p:nvSpPr>
        <p:spPr>
          <a:xfrm>
            <a:off x="838200" y="1825625"/>
            <a:ext cx="6505575" cy="4351338"/>
          </a:xfrm>
        </p:spPr>
        <p:txBody>
          <a:bodyPr>
            <a:normAutofit/>
          </a:bodyPr>
          <a:lstStyle/>
          <a:p>
            <a:r>
              <a:rPr lang="nl-NL"/>
              <a:t>Veel koolhydraatarme diëten zijn bedoeld om af te vallen. Bekende koolhydraatarme afvaldiëten zijn Atkins, Dukan en Dr. Frank. Andere diëten met relatief weinig koolhydraten zijn het Total Well-being Dieet, Mayo dieet, South Beach, Scarsdale en 17 dagen dieet. </a:t>
            </a:r>
            <a:endParaRPr lang="nl-NL" dirty="0"/>
          </a:p>
        </p:txBody>
      </p:sp>
      <p:pic>
        <p:nvPicPr>
          <p:cNvPr id="5" name="Afbeelding 4" descr="Afbeelding met voedsel, papier, tafel, pizza&#10;&#10;Automatisch gegenereerde beschrijving">
            <a:extLst>
              <a:ext uri="{FF2B5EF4-FFF2-40B4-BE49-F238E27FC236}">
                <a16:creationId xmlns:a16="http://schemas.microsoft.com/office/drawing/2014/main" id="{DA7712DC-E3B9-CF43-B759-67002FDDE89E}"/>
              </a:ext>
            </a:extLst>
          </p:cNvPr>
          <p:cNvPicPr>
            <a:picLocks noChangeAspect="1"/>
          </p:cNvPicPr>
          <p:nvPr/>
        </p:nvPicPr>
        <p:blipFill rotWithShape="1">
          <a:blip r:embed="rId2"/>
          <a:srcRect l="5227" r="8373"/>
          <a:stretch/>
        </p:blipFill>
        <p:spPr>
          <a:xfrm>
            <a:off x="7737635" y="-1"/>
            <a:ext cx="3555205" cy="6858001"/>
          </a:xfrm>
          <a:prstGeom prst="rect">
            <a:avLst/>
          </a:prstGeom>
        </p:spPr>
      </p:pic>
      <p:sp>
        <p:nvSpPr>
          <p:cNvPr id="12" name="Rectangle 9">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30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947B40C7-7BE7-C44D-992A-065D476AB7C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Wat zijn de voor- en de nadelen?</a:t>
            </a:r>
          </a:p>
        </p:txBody>
      </p:sp>
      <p:sp>
        <p:nvSpPr>
          <p:cNvPr id="5" name="Tijdelijke aanduiding voor tekst 4">
            <a:extLst>
              <a:ext uri="{FF2B5EF4-FFF2-40B4-BE49-F238E27FC236}">
                <a16:creationId xmlns:a16="http://schemas.microsoft.com/office/drawing/2014/main" id="{61F177A8-9A44-5F43-BE43-49226089A9F9}"/>
              </a:ext>
            </a:extLst>
          </p:cNvPr>
          <p:cNvSpPr>
            <a:spLocks noGrp="1"/>
          </p:cNvSpPr>
          <p:nvPr>
            <p:ph type="body" idx="1"/>
          </p:nvPr>
        </p:nvSpPr>
        <p:spPr>
          <a:xfrm>
            <a:off x="674237" y="4170501"/>
            <a:ext cx="3657600" cy="1525597"/>
          </a:xfrm>
        </p:spPr>
        <p:txBody>
          <a:bodyPr vert="horz" lIns="91440" tIns="45720" rIns="91440" bIns="45720" rtlCol="0">
            <a:normAutofit/>
          </a:bodyPr>
          <a:lstStyle/>
          <a:p>
            <a:pPr algn="ctr"/>
            <a:endParaRPr lang="en-US" sz="2000" kern="1200">
              <a:solidFill>
                <a:srgbClr val="FFFFFF"/>
              </a:solidFill>
              <a:latin typeface="+mn-lt"/>
              <a:ea typeface="+mn-ea"/>
              <a:cs typeface="+mn-cs"/>
            </a:endParaRP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CE88BBE6-508C-734C-B2D8-92AC6CAD4559}"/>
              </a:ext>
            </a:extLst>
          </p:cNvPr>
          <p:cNvPicPr>
            <a:picLocks noChangeAspect="1"/>
          </p:cNvPicPr>
          <p:nvPr/>
        </p:nvPicPr>
        <p:blipFill>
          <a:blip r:embed="rId2"/>
          <a:stretch>
            <a:fillRect/>
          </a:stretch>
        </p:blipFill>
        <p:spPr>
          <a:xfrm>
            <a:off x="5153822" y="761546"/>
            <a:ext cx="6553545" cy="5342849"/>
          </a:xfrm>
          <a:prstGeom prst="rect">
            <a:avLst/>
          </a:prstGeom>
        </p:spPr>
      </p:pic>
    </p:spTree>
    <p:extLst>
      <p:ext uri="{BB962C8B-B14F-4D97-AF65-F5344CB8AC3E}">
        <p14:creationId xmlns:p14="http://schemas.microsoft.com/office/powerpoint/2010/main" val="18810060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C474E9-F653-4D72-9543-B84A10991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BE5F97-3FB8-4D95-92FB-0A80FD54EDD6}">
  <ds:schemaRefs>
    <ds:schemaRef ds:uri="http://schemas.microsoft.com/sharepoint/v3/contenttype/forms"/>
  </ds:schemaRefs>
</ds:datastoreItem>
</file>

<file path=customXml/itemProps3.xml><?xml version="1.0" encoding="utf-8"?>
<ds:datastoreItem xmlns:ds="http://schemas.openxmlformats.org/officeDocument/2006/customXml" ds:itemID="{77890C2C-1AFE-4ABD-B916-3A3E0D5FCCA0}">
  <ds:schemaRefs>
    <ds:schemaRef ds:uri="http://www.w3.org/XML/1998/namespace"/>
    <ds:schemaRef ds:uri="http://schemas.microsoft.com/office/2006/documentManagement/types"/>
    <ds:schemaRef ds:uri="http://schemas.openxmlformats.org/package/2006/metadata/core-properties"/>
    <ds:schemaRef ds:uri="http://purl.org/dc/elements/1.1/"/>
    <ds:schemaRef ds:uri="04a8cfdc-dc7c-4728-8468-1752323b6dce"/>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1067</Words>
  <Application>Microsoft Macintosh PowerPoint</Application>
  <PresentationFormat>Breedbeeld</PresentationFormat>
  <Paragraphs>122</Paragraphs>
  <Slides>22</Slides>
  <Notes>2</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22</vt:i4>
      </vt:variant>
    </vt:vector>
  </HeadingPairs>
  <TitlesOfParts>
    <vt:vector size="29" baseType="lpstr">
      <vt:lpstr>-apple-system</vt:lpstr>
      <vt:lpstr>Arial</vt:lpstr>
      <vt:lpstr>Calibri</vt:lpstr>
      <vt:lpstr>Calibri Light</vt:lpstr>
      <vt:lpstr>Kantoorthema</vt:lpstr>
      <vt:lpstr>1_Kantoorthema</vt:lpstr>
      <vt:lpstr>2_Kantoorthema</vt:lpstr>
      <vt:lpstr>Les 4 Innovatie in de voedingsmiddelen industrie  </vt:lpstr>
      <vt:lpstr>Leerdoelen</vt:lpstr>
      <vt:lpstr>PowerPoint-presentatie</vt:lpstr>
      <vt:lpstr>Belang van goede ademhaling en nachtrust</vt:lpstr>
      <vt:lpstr>PowerPoint-presentatie</vt:lpstr>
      <vt:lpstr>Koolhydraatarm</vt:lpstr>
      <vt:lpstr>Keto dieet</vt:lpstr>
      <vt:lpstr>Bekende koolhydraatarme diëten</vt:lpstr>
      <vt:lpstr>Wat zijn de voor- en de nadelen?</vt:lpstr>
      <vt:lpstr>PowerPoint-presentatie</vt:lpstr>
      <vt:lpstr>Wat nog meer……..</vt:lpstr>
      <vt:lpstr>Geschiedenis van de voedingsindustrie</vt:lpstr>
      <vt:lpstr>Link: Voedseltransitie: naar een duurzamer en gezonder voedselsysteem </vt:lpstr>
      <vt:lpstr>2.  Link: Toekomstbeeld foodsector tot 2030 en verwachte ontwikkelingen voor bedrijven </vt:lpstr>
      <vt:lpstr>PowerPoint-presentatie</vt:lpstr>
      <vt:lpstr>PowerPoint-presentatie</vt:lpstr>
      <vt:lpstr>Verandering ondernemen in de toekomst</vt:lpstr>
      <vt:lpstr>Lesopdracht</vt:lpstr>
      <vt:lpstr>*Extra verdieping </vt:lpstr>
      <vt:lpstr>Helicon in beweging!</vt:lpstr>
      <vt:lpstr>Introductie voedingsleer</vt:lpstr>
      <vt:lpstr>Kies ik gezond?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 Innovatie in de voedingsmiddelen industrie  </dc:title>
  <dc:creator>Mariska de Rouw</dc:creator>
  <cp:lastModifiedBy>Mariska de Rouw</cp:lastModifiedBy>
  <cp:revision>1</cp:revision>
  <dcterms:created xsi:type="dcterms:W3CDTF">2019-12-06T07:40:37Z</dcterms:created>
  <dcterms:modified xsi:type="dcterms:W3CDTF">2019-12-06T07:42:39Z</dcterms:modified>
</cp:coreProperties>
</file>